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handoutMasterIdLst>
    <p:handoutMasterId r:id="rId36"/>
  </p:handoutMasterIdLst>
  <p:sldIdLst>
    <p:sldId id="256" r:id="rId2"/>
    <p:sldId id="343" r:id="rId3"/>
    <p:sldId id="344" r:id="rId4"/>
    <p:sldId id="267" r:id="rId5"/>
    <p:sldId id="327" r:id="rId6"/>
    <p:sldId id="288" r:id="rId7"/>
    <p:sldId id="265" r:id="rId8"/>
    <p:sldId id="332" r:id="rId9"/>
    <p:sldId id="257" r:id="rId10"/>
    <p:sldId id="298" r:id="rId11"/>
    <p:sldId id="333" r:id="rId12"/>
    <p:sldId id="345" r:id="rId13"/>
    <p:sldId id="259" r:id="rId14"/>
    <p:sldId id="295" r:id="rId15"/>
    <p:sldId id="308" r:id="rId16"/>
    <p:sldId id="309" r:id="rId17"/>
    <p:sldId id="329" r:id="rId18"/>
    <p:sldId id="330" r:id="rId19"/>
    <p:sldId id="339" r:id="rId20"/>
    <p:sldId id="337" r:id="rId21"/>
    <p:sldId id="331" r:id="rId22"/>
    <p:sldId id="341" r:id="rId23"/>
    <p:sldId id="347" r:id="rId24"/>
    <p:sldId id="325" r:id="rId25"/>
    <p:sldId id="318" r:id="rId26"/>
    <p:sldId id="319" r:id="rId27"/>
    <p:sldId id="322" r:id="rId28"/>
    <p:sldId id="321" r:id="rId29"/>
    <p:sldId id="324" r:id="rId30"/>
    <p:sldId id="320" r:id="rId31"/>
    <p:sldId id="334" r:id="rId32"/>
    <p:sldId id="313" r:id="rId33"/>
    <p:sldId id="306" r:id="rId34"/>
  </p:sldIdLst>
  <p:sldSz cx="9144000" cy="6858000" type="screen4x3"/>
  <p:notesSz cx="6669088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925" autoAdjust="0"/>
    <p:restoredTop sz="86473" autoAdjust="0"/>
  </p:normalViewPr>
  <p:slideViewPr>
    <p:cSldViewPr>
      <p:cViewPr varScale="1">
        <p:scale>
          <a:sx n="76" d="100"/>
          <a:sy n="76" d="100"/>
        </p:scale>
        <p:origin x="-1526" y="-11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74907-B635-455B-8292-E41EC423BE4C}" type="datetimeFigureOut">
              <a:rPr lang="nl-NL" smtClean="0"/>
              <a:pPr/>
              <a:t>14-9-2015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F1F7E-2566-4DAF-9D1D-762B4DBB43CE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311265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0E0C5-B375-4A19-8C3C-DEECDAFCD9B4}" type="datetimeFigureOut">
              <a:rPr lang="nl-NL" smtClean="0"/>
              <a:pPr/>
              <a:t>14-9-2015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EB15F-2A27-46A3-9421-C6FEB44DF0B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561636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mtClean="0"/>
              <a:t>Onbehandeld</a:t>
            </a:r>
            <a:r>
              <a:rPr lang="nl-NL" baseline="0" smtClean="0"/>
              <a:t> microvasculair: 7x hogere kans op obstructief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EB15F-2A27-46A3-9421-C6FEB44DF0BB}" type="slidenum">
              <a:rPr lang="nl-NL" smtClean="0"/>
              <a:pPr/>
              <a:t>5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mtClean="0"/>
              <a:t>Vrouwen thiaziden Hyponatriemie;</a:t>
            </a:r>
            <a:r>
              <a:rPr lang="nl-NL" baseline="0" smtClean="0"/>
              <a:t> mannen aceremmers captopril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EB15F-2A27-46A3-9421-C6FEB44DF0BB}" type="slidenum">
              <a:rPr lang="nl-NL" smtClean="0"/>
              <a:pPr/>
              <a:t>21</a:t>
            </a:fld>
            <a:endParaRPr lang="nl-NL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EB15F-2A27-46A3-9421-C6FEB44DF0BB}" type="slidenum">
              <a:rPr lang="nl-NL" smtClean="0"/>
              <a:pPr/>
              <a:t>30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897966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EB15F-2A27-46A3-9421-C6FEB44DF0BB}" type="slidenum">
              <a:rPr lang="nl-NL" smtClean="0"/>
              <a:pPr/>
              <a:t>31</a:t>
            </a:fld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EB15F-2A27-46A3-9421-C6FEB44DF0BB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456689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mtClean="0"/>
              <a:t>Invloed hormonen op de vaatwand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EB15F-2A27-46A3-9421-C6FEB44DF0BB}" type="slidenum">
              <a:rPr lang="nl-NL" smtClean="0"/>
              <a:pPr/>
              <a:t>9</a:t>
            </a:fld>
            <a:endParaRPr lang="nl-N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mtClean="0"/>
              <a:t>Mannen geel, vrouwen rood. Bloeddruk:</a:t>
            </a:r>
            <a:r>
              <a:rPr lang="nl-NL" baseline="0" smtClean="0"/>
              <a:t> vrouwen hebben lagere RR: kantteling rond 50</a:t>
            </a:r>
            <a:r>
              <a:rPr lang="nl-NL" baseline="30000" smtClean="0"/>
              <a:t>e</a:t>
            </a:r>
            <a:r>
              <a:rPr lang="nl-NL" baseline="0" smtClean="0"/>
              <a:t> jaar.</a:t>
            </a:r>
          </a:p>
          <a:p>
            <a:r>
              <a:rPr lang="nl-NL" baseline="0" smtClean="0"/>
              <a:t>Mannen blauw, vrouwen rood: Chol : idem. Mannen blijven stabieler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EB15F-2A27-46A3-9421-C6FEB44DF0BB}" type="slidenum">
              <a:rPr lang="nl-NL" smtClean="0"/>
              <a:pPr/>
              <a:t>10</a:t>
            </a:fld>
            <a:endParaRPr lang="nl-N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mtClean="0"/>
              <a:t>Noem eens</a:t>
            </a:r>
            <a:r>
              <a:rPr lang="nl-NL" baseline="0" smtClean="0"/>
              <a:t> overgangsklachten</a:t>
            </a:r>
          </a:p>
          <a:p>
            <a:r>
              <a:rPr lang="nl-NL" baseline="0" smtClean="0"/>
              <a:t>Telt niet meer mee, andere partner, minder leuk werk, tv presentatoren.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EB15F-2A27-46A3-9421-C6FEB44DF0BB}" type="slidenum">
              <a:rPr lang="nl-NL" smtClean="0"/>
              <a:pPr/>
              <a:t>11</a:t>
            </a:fld>
            <a:endParaRPr lang="nl-N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mtClean="0"/>
              <a:t>Opvliegers, nachtzweten: ook RR piek. Bij veel klachten 24-uursmeting</a:t>
            </a:r>
            <a:r>
              <a:rPr lang="nl-NL" baseline="0" smtClean="0"/>
              <a:t> RR</a:t>
            </a:r>
          </a:p>
          <a:p>
            <a:r>
              <a:rPr lang="nl-NL" baseline="0" smtClean="0"/>
              <a:t>Minder melatonine aanmaak door oestrogeendaling: slaapprobl</a:t>
            </a:r>
          </a:p>
          <a:p>
            <a:r>
              <a:rPr lang="nl-NL" baseline="0" smtClean="0"/>
              <a:t>Minder serotonineaanmaak: somberheid, moodswings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EB15F-2A27-46A3-9421-C6FEB44DF0BB}" type="slidenum">
              <a:rPr lang="nl-NL" smtClean="0"/>
              <a:pPr/>
              <a:t>12</a:t>
            </a:fld>
            <a:endParaRPr lang="nl-N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EB15F-2A27-46A3-9421-C6FEB44DF0BB}" type="slidenum">
              <a:rPr lang="nl-NL" smtClean="0"/>
              <a:pPr/>
              <a:t>14</a:t>
            </a:fld>
            <a:endParaRPr lang="nl-NL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mtClean="0"/>
              <a:t>CFR tijdens CAG doen: is ingewikkeld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EB15F-2A27-46A3-9421-C6FEB44DF0BB}" type="slidenum">
              <a:rPr lang="nl-NL" smtClean="0"/>
              <a:pPr/>
              <a:t>18</a:t>
            </a:fld>
            <a:endParaRPr lang="nl-NL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mtClean="0"/>
              <a:t>Farmacokenitiek: De werking, verdeling en uitscheiding van geneesmiddelen door het lichaam.. Farmacokinetische processen worden in een aantal gebieden onderverdeeld: absorptie, distributie, metabolisme en excretie ... de lotgevallen van een stof die aan het lichaam wordt toegediend.</a:t>
            </a:r>
          </a:p>
          <a:p>
            <a:r>
              <a:rPr lang="nl-NL" smtClean="0"/>
              <a:t>Farmacodynamiek: werkingsmechanismen van het middel (pijnstillende werking waarom?)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EB15F-2A27-46A3-9421-C6FEB44DF0BB}" type="slidenum">
              <a:rPr lang="nl-NL" smtClean="0"/>
              <a:pPr/>
              <a:t>20</a:t>
            </a:fld>
            <a:endParaRPr lang="nl-N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1" lang="nl-NL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1" lang="nl-NL" sz="24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nl-NL" dirty="0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nl-NL" dirty="0"/>
            </a:p>
          </p:txBody>
        </p:sp>
      </p:grpSp>
      <p:sp>
        <p:nvSpPr>
          <p:cNvPr id="6759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6759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B9E5A1-7ECB-47E6-A978-AA6E222FA0D8}" type="datetimeFigureOut">
              <a:rPr lang="nl-NL" smtClean="0"/>
              <a:pPr/>
              <a:t>14-9-2015</a:t>
            </a:fld>
            <a:endParaRPr lang="nl-NL" dirty="0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nl-NL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 smtClean="0"/>
            </a:lvl1pPr>
          </a:lstStyle>
          <a:p>
            <a:fld id="{58104AD8-5A0B-4DFB-BD9B-844465F4030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3593472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B9E5A1-7ECB-47E6-A978-AA6E222FA0D8}" type="datetimeFigureOut">
              <a:rPr lang="nl-NL" smtClean="0"/>
              <a:pPr/>
              <a:t>14-9-2015</a:t>
            </a:fld>
            <a:endParaRPr lang="nl-NL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8104AD8-5A0B-4DFB-BD9B-844465F4030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103868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B9E5A1-7ECB-47E6-A978-AA6E222FA0D8}" type="datetimeFigureOut">
              <a:rPr lang="nl-NL" smtClean="0"/>
              <a:pPr/>
              <a:t>14-9-2015</a:t>
            </a:fld>
            <a:endParaRPr lang="nl-NL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8104AD8-5A0B-4DFB-BD9B-844465F4030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301337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B9E5A1-7ECB-47E6-A978-AA6E222FA0D8}" type="datetimeFigureOut">
              <a:rPr lang="nl-NL" smtClean="0"/>
              <a:pPr/>
              <a:t>14-9-2015</a:t>
            </a:fld>
            <a:endParaRPr lang="nl-NL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8104AD8-5A0B-4DFB-BD9B-844465F4030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3955272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B9E5A1-7ECB-47E6-A978-AA6E222FA0D8}" type="datetimeFigureOut">
              <a:rPr lang="nl-NL" smtClean="0"/>
              <a:pPr/>
              <a:t>14-9-2015</a:t>
            </a:fld>
            <a:endParaRPr lang="nl-NL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8104AD8-5A0B-4DFB-BD9B-844465F4030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3146764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B9E5A1-7ECB-47E6-A978-AA6E222FA0D8}" type="datetimeFigureOut">
              <a:rPr lang="nl-NL" smtClean="0"/>
              <a:pPr/>
              <a:t>14-9-2015</a:t>
            </a:fld>
            <a:endParaRPr lang="nl-NL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8104AD8-5A0B-4DFB-BD9B-844465F4030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1830167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B9E5A1-7ECB-47E6-A978-AA6E222FA0D8}" type="datetimeFigureOut">
              <a:rPr lang="nl-NL" smtClean="0"/>
              <a:pPr/>
              <a:t>14-9-2015</a:t>
            </a:fld>
            <a:endParaRPr lang="nl-NL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8104AD8-5A0B-4DFB-BD9B-844465F4030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411665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B9E5A1-7ECB-47E6-A978-AA6E222FA0D8}" type="datetimeFigureOut">
              <a:rPr lang="nl-NL" smtClean="0"/>
              <a:pPr/>
              <a:t>14-9-2015</a:t>
            </a:fld>
            <a:endParaRPr lang="nl-NL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8104AD8-5A0B-4DFB-BD9B-844465F4030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3917563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B9E5A1-7ECB-47E6-A978-AA6E222FA0D8}" type="datetimeFigureOut">
              <a:rPr lang="nl-NL" smtClean="0"/>
              <a:pPr/>
              <a:t>14-9-2015</a:t>
            </a:fld>
            <a:endParaRPr lang="nl-NL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8104AD8-5A0B-4DFB-BD9B-844465F4030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365910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B9E5A1-7ECB-47E6-A978-AA6E222FA0D8}" type="datetimeFigureOut">
              <a:rPr lang="nl-NL" smtClean="0"/>
              <a:pPr/>
              <a:t>14-9-2015</a:t>
            </a:fld>
            <a:endParaRPr lang="nl-NL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8104AD8-5A0B-4DFB-BD9B-844465F4030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120043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B9E5A1-7ECB-47E6-A978-AA6E222FA0D8}" type="datetimeFigureOut">
              <a:rPr lang="nl-NL" smtClean="0"/>
              <a:pPr/>
              <a:t>14-9-2015</a:t>
            </a:fld>
            <a:endParaRPr lang="nl-NL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8104AD8-5A0B-4DFB-BD9B-844465F4030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4043138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 smtClean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B9E5A1-7ECB-47E6-A978-AA6E222FA0D8}" type="datetimeFigureOut">
              <a:rPr lang="nl-NL" smtClean="0"/>
              <a:pPr/>
              <a:t>14-9-2015</a:t>
            </a:fld>
            <a:endParaRPr lang="nl-NL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8104AD8-5A0B-4DFB-BD9B-844465F4030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171098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nl-NL" dirty="0"/>
              </a:p>
            </p:txBody>
          </p:sp>
          <p:sp>
            <p:nvSpPr>
              <p:cNvPr id="1037" name="Freeform 5"/>
              <p:cNvSpPr>
                <a:spLocks/>
              </p:cNvSpPr>
              <p:nvPr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endParaRPr lang="nl-NL" dirty="0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nl-NL" dirty="0"/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nl-NL" dirty="0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665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fld id="{69B9E5A1-7ECB-47E6-A978-AA6E222FA0D8}" type="datetimeFigureOut">
              <a:rPr lang="nl-NL" smtClean="0"/>
              <a:pPr/>
              <a:t>14-9-2015</a:t>
            </a:fld>
            <a:endParaRPr lang="nl-NL" dirty="0"/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endParaRPr lang="nl-NL" dirty="0"/>
          </a:p>
        </p:txBody>
      </p:sp>
      <p:sp>
        <p:nvSpPr>
          <p:cNvPr id="665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 smtClean="0">
                <a:solidFill>
                  <a:schemeClr val="bg1"/>
                </a:solidFill>
              </a:defRPr>
            </a:lvl1pPr>
          </a:lstStyle>
          <a:p>
            <a:fld id="{58104AD8-5A0B-4DFB-BD9B-844465F4030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99864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irc.ahajournals.org/search?author1=Priya+Kohli&amp;sortspec=date&amp;submit=Submit" TargetMode="External"/><Relationship Id="rId2" Type="http://schemas.openxmlformats.org/officeDocument/2006/relationships/hyperlink" Target="http://www.ncbi.nlm.nih.gov/pubmed/21317147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oogle.nl/url?sa=i&amp;rct=j&amp;q=&amp;esrc=s&amp;source=images&amp;cd=&amp;cad=rja&amp;uact=8&amp;docid=6Akt3pVKOe5ocM&amp;tbnid=xnxukb1dbPt4SM:&amp;ved=0CAcQjRw&amp;url=http://www.womeninc.nl/gezondheid/&amp;ei=1kowVJmcOYTCOcOmgLgD&amp;bvm=bv.76802529,d.ZWU&amp;psig=AFQjCNG374X2CVXqeUAMGL_HBYsNQ5bbkQ&amp;ust=1412537427128663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 idx="4294967295"/>
          </p:nvPr>
        </p:nvSpPr>
        <p:spPr>
          <a:xfrm>
            <a:off x="-180528" y="764704"/>
            <a:ext cx="9324528" cy="1584176"/>
          </a:xfrm>
        </p:spPr>
        <p:txBody>
          <a:bodyPr/>
          <a:lstStyle/>
          <a:p>
            <a:pPr algn="ctr"/>
            <a:r>
              <a:rPr lang="nl-NL" sz="4000" smtClean="0">
                <a:solidFill>
                  <a:schemeClr val="tx1"/>
                </a:solidFill>
              </a:rPr>
              <a:t>VROUWENPOLI</a:t>
            </a:r>
            <a:r>
              <a:rPr lang="nl-NL" smtClean="0">
                <a:solidFill>
                  <a:schemeClr val="tx1"/>
                </a:solidFill>
              </a:rPr>
              <a:t/>
            </a:r>
            <a:br>
              <a:rPr lang="nl-NL" smtClean="0">
                <a:solidFill>
                  <a:schemeClr val="tx1"/>
                </a:solidFill>
              </a:rPr>
            </a:br>
            <a:r>
              <a:rPr lang="nl-NL" smtClean="0">
                <a:solidFill>
                  <a:schemeClr val="tx1"/>
                </a:solidFill>
              </a:rPr>
              <a:t>Verschil en meerwaarde</a:t>
            </a:r>
            <a:endParaRPr lang="nl-NL" sz="2400" b="0" dirty="0">
              <a:solidFill>
                <a:schemeClr val="tx1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4788024" y="3429000"/>
            <a:ext cx="3816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>
                <a:solidFill>
                  <a:srgbClr val="002060"/>
                </a:solidFill>
              </a:rPr>
              <a:t>Anneke </a:t>
            </a:r>
            <a:r>
              <a:rPr lang="nl-NL" sz="2400" dirty="0">
                <a:solidFill>
                  <a:srgbClr val="002060"/>
                </a:solidFill>
              </a:rPr>
              <a:t>Compagne</a:t>
            </a:r>
          </a:p>
          <a:p>
            <a:r>
              <a:rPr lang="nl-NL" sz="2400" dirty="0">
                <a:solidFill>
                  <a:srgbClr val="002060"/>
                </a:solidFill>
              </a:rPr>
              <a:t>Verpleegkundig </a:t>
            </a:r>
            <a:r>
              <a:rPr lang="nl-NL" sz="2400">
                <a:solidFill>
                  <a:srgbClr val="002060"/>
                </a:solidFill>
              </a:rPr>
              <a:t>Specialist  </a:t>
            </a:r>
            <a:r>
              <a:rPr lang="nl-NL" sz="2400" smtClean="0">
                <a:solidFill>
                  <a:srgbClr val="002060"/>
                </a:solidFill>
              </a:rPr>
              <a:t>Cardiologie</a:t>
            </a:r>
          </a:p>
          <a:p>
            <a:r>
              <a:rPr lang="nl-NL" sz="2400" smtClean="0">
                <a:solidFill>
                  <a:srgbClr val="002060"/>
                </a:solidFill>
              </a:rPr>
              <a:t>Hormoonspecialist</a:t>
            </a:r>
            <a:endParaRPr lang="nl-NL" sz="2400" dirty="0" smtClean="0">
              <a:solidFill>
                <a:srgbClr val="002060"/>
              </a:solidFill>
            </a:endParaRPr>
          </a:p>
          <a:p>
            <a:endParaRPr lang="nl-NL" sz="2400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284984"/>
            <a:ext cx="340851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69160"/>
            <a:ext cx="3492252" cy="4391025"/>
          </a:xfrm>
        </p:spPr>
      </p:pic>
      <p:pic>
        <p:nvPicPr>
          <p:cNvPr id="5" name="Afbeelding 4" descr="C:\Users\acompagne\AppData\Local\Microsoft\Windows\Temporary Internet Files\Content.Word\RR verloop.jpe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3639702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846273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866800"/>
          </a:xfrm>
        </p:spPr>
        <p:txBody>
          <a:bodyPr/>
          <a:lstStyle/>
          <a:p>
            <a:r>
              <a:rPr lang="nl-NL" smtClean="0">
                <a:solidFill>
                  <a:srgbClr val="002060"/>
                </a:solidFill>
              </a:rPr>
              <a:t>Menopauze</a:t>
            </a:r>
            <a:endParaRPr lang="nl-NL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772816"/>
            <a:ext cx="7693025" cy="4313659"/>
          </a:xfrm>
        </p:spPr>
        <p:txBody>
          <a:bodyPr/>
          <a:lstStyle/>
          <a:p>
            <a:pPr>
              <a:buNone/>
            </a:pPr>
            <a:r>
              <a:rPr lang="nl-NL" smtClean="0"/>
              <a:t>Vrouwen hebben weinig kennis over de menopauze (laatste menstruatie)</a:t>
            </a:r>
          </a:p>
          <a:p>
            <a:pPr>
              <a:buNone/>
            </a:pPr>
            <a:r>
              <a:rPr lang="nl-NL" smtClean="0"/>
              <a:t>Gemiddelde leeftijd 51 jaar.</a:t>
            </a:r>
          </a:p>
          <a:p>
            <a:pPr>
              <a:buNone/>
            </a:pPr>
            <a:r>
              <a:rPr lang="nl-NL" smtClean="0"/>
              <a:t>De overgang duurt ongeveer 10 jaar.</a:t>
            </a:r>
          </a:p>
          <a:p>
            <a:pPr>
              <a:buNone/>
            </a:pPr>
            <a:r>
              <a:rPr lang="nl-NL" smtClean="0"/>
              <a:t>Ernst van klachten verschilt, ziekteverzuim 30%</a:t>
            </a:r>
          </a:p>
          <a:p>
            <a:pPr>
              <a:buNone/>
            </a:pPr>
            <a:r>
              <a:rPr lang="nl-NL" smtClean="0"/>
              <a:t>Vervroegde menopauze</a:t>
            </a:r>
          </a:p>
          <a:p>
            <a:pPr>
              <a:buNone/>
            </a:pPr>
            <a:r>
              <a:rPr lang="nl-NL" smtClean="0"/>
              <a:t>Taboe: uitgebloed, uitgebloeid, uitgeboeid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722784"/>
          </a:xfrm>
        </p:spPr>
        <p:txBody>
          <a:bodyPr/>
          <a:lstStyle/>
          <a:p>
            <a:r>
              <a:rPr lang="nl-NL" smtClean="0">
                <a:solidFill>
                  <a:schemeClr val="tx1"/>
                </a:solidFill>
              </a:rPr>
              <a:t>Overgangssymptomen/klachten</a:t>
            </a:r>
            <a:endParaRPr lang="nl-NL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916832"/>
            <a:ext cx="7693025" cy="4169643"/>
          </a:xfrm>
        </p:spPr>
        <p:txBody>
          <a:bodyPr/>
          <a:lstStyle/>
          <a:p>
            <a:r>
              <a:rPr lang="nl-NL" smtClean="0"/>
              <a:t>Onregelmatige menstruatie</a:t>
            </a:r>
          </a:p>
          <a:p>
            <a:r>
              <a:rPr lang="nl-NL" smtClean="0"/>
              <a:t>Opvliegers  			Nachtzweten</a:t>
            </a:r>
          </a:p>
          <a:p>
            <a:r>
              <a:rPr lang="nl-NL" smtClean="0"/>
              <a:t>Hartkloppingen 		Slapeloosheid</a:t>
            </a:r>
          </a:p>
          <a:p>
            <a:r>
              <a:rPr lang="nl-NL" smtClean="0"/>
              <a:t>Stemmingswisselingen 	Somberheid</a:t>
            </a:r>
          </a:p>
          <a:p>
            <a:r>
              <a:rPr lang="nl-NL" smtClean="0"/>
              <a:t>Concentratieverlies		Vergeetachtigheid</a:t>
            </a:r>
          </a:p>
          <a:p>
            <a:r>
              <a:rPr lang="nl-NL" smtClean="0"/>
              <a:t>Uitdroging slijmvliezen	</a:t>
            </a:r>
            <a:r>
              <a:rPr lang="nl-NL" smtClean="0"/>
              <a:t>Libidoverlies</a:t>
            </a:r>
          </a:p>
          <a:p>
            <a:pPr>
              <a:buNone/>
            </a:pPr>
            <a:r>
              <a:rPr lang="nl-NL" smtClean="0"/>
              <a:t>Onzekere periode, maar ook:</a:t>
            </a:r>
            <a:endParaRPr lang="nl-NL" smtClean="0"/>
          </a:p>
          <a:p>
            <a:pPr>
              <a:buNone/>
            </a:pPr>
            <a:r>
              <a:rPr lang="nl-NL" smtClean="0"/>
              <a:t>Een nieuwe </a:t>
            </a:r>
            <a:r>
              <a:rPr lang="nl-NL" smtClean="0"/>
              <a:t>tijd breekt aan!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794792"/>
          </a:xfrm>
        </p:spPr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3</a:t>
            </a:r>
            <a:r>
              <a:rPr lang="nl-NL" smtClean="0">
                <a:solidFill>
                  <a:schemeClr val="tx1"/>
                </a:solidFill>
              </a:rPr>
              <a:t>. Risicofactoren</a:t>
            </a:r>
            <a:br>
              <a:rPr lang="nl-NL" smtClean="0">
                <a:solidFill>
                  <a:schemeClr val="tx1"/>
                </a:solidFill>
              </a:rPr>
            </a:br>
            <a:r>
              <a:rPr lang="nl-NL" sz="2800" smtClean="0">
                <a:solidFill>
                  <a:schemeClr val="tx1"/>
                </a:solidFill>
              </a:rPr>
              <a:t>Verhoogd </a:t>
            </a:r>
            <a:r>
              <a:rPr lang="nl-NL" sz="2800" dirty="0" smtClean="0">
                <a:solidFill>
                  <a:schemeClr val="tx1"/>
                </a:solidFill>
              </a:rPr>
              <a:t>risicoprofiel HVZ</a:t>
            </a:r>
            <a:endParaRPr lang="nl-NL" sz="2800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916832"/>
            <a:ext cx="7693025" cy="4169643"/>
          </a:xfrm>
        </p:spPr>
        <p:txBody>
          <a:bodyPr/>
          <a:lstStyle/>
          <a:p>
            <a:r>
              <a:rPr lang="nl-NL" smtClean="0"/>
              <a:t>Familiaire belasting</a:t>
            </a:r>
          </a:p>
          <a:p>
            <a:r>
              <a:rPr lang="nl-NL" i="1" smtClean="0"/>
              <a:t>Roken</a:t>
            </a:r>
            <a:endParaRPr lang="nl-NL" i="1" dirty="0" smtClean="0"/>
          </a:p>
          <a:p>
            <a:r>
              <a:rPr lang="nl-NL" dirty="0" smtClean="0"/>
              <a:t>Overgewicht</a:t>
            </a:r>
          </a:p>
          <a:p>
            <a:r>
              <a:rPr lang="nl-NL" i="1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DM</a:t>
            </a:r>
            <a:endParaRPr lang="nl-NL" dirty="0" smtClean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r>
              <a:rPr lang="nl-NL" i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Hypertensie</a:t>
            </a:r>
          </a:p>
          <a:p>
            <a:r>
              <a:rPr lang="nl-NL" i="1" dirty="0"/>
              <a:t>Hoog cholesterol</a:t>
            </a:r>
            <a:endParaRPr lang="nl-NL" dirty="0"/>
          </a:p>
          <a:p>
            <a:r>
              <a:rPr lang="nl-NL" i="1" smtClean="0"/>
              <a:t>Leeftijd</a:t>
            </a:r>
          </a:p>
          <a:p>
            <a:endParaRPr lang="nl-NL" i="1" smtClean="0"/>
          </a:p>
          <a:p>
            <a:pPr>
              <a:buNone/>
            </a:pPr>
            <a:endParaRPr lang="nl-NL" sz="1200" smtClean="0"/>
          </a:p>
          <a:p>
            <a:pPr>
              <a:buNone/>
            </a:pPr>
            <a:r>
              <a:rPr lang="nl-NL" sz="1200" smtClean="0"/>
              <a:t>B.C.J.M. Fauser, A.L.M. Lagro-Janssen, A.M.E. Bos,2013. ‘Handboek vrouwspecifieke geneeskunde’.</a:t>
            </a:r>
            <a:endParaRPr lang="nl-NL" sz="12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62000" y="260648"/>
            <a:ext cx="7924800" cy="1296144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Obstetrische factoren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556792"/>
            <a:ext cx="7693025" cy="4529683"/>
          </a:xfrm>
        </p:spPr>
        <p:txBody>
          <a:bodyPr/>
          <a:lstStyle/>
          <a:p>
            <a:pPr marL="0" indent="0">
              <a:buNone/>
            </a:pPr>
            <a:endParaRPr lang="nl-NL" smtClean="0"/>
          </a:p>
          <a:p>
            <a:pPr marL="0" indent="0"/>
            <a:r>
              <a:rPr lang="nl-NL" smtClean="0"/>
              <a:t>Tijdens de zwangerschap:</a:t>
            </a:r>
          </a:p>
          <a:p>
            <a:pPr lvl="1">
              <a:buFont typeface="Arial" pitchFamily="34" charset="0"/>
              <a:buChar char="•"/>
            </a:pPr>
            <a:r>
              <a:rPr lang="nl-NL" sz="2800" smtClean="0"/>
              <a:t>Hypertensie; HELLP-syndroom, pré-eclampsie</a:t>
            </a:r>
          </a:p>
          <a:p>
            <a:pPr lvl="1">
              <a:buFont typeface="Arial" pitchFamily="34" charset="0"/>
              <a:buChar char="•"/>
            </a:pPr>
            <a:r>
              <a:rPr lang="nl-NL" sz="2800" smtClean="0"/>
              <a:t>DM</a:t>
            </a:r>
          </a:p>
          <a:p>
            <a:pPr marL="0" indent="0"/>
            <a:r>
              <a:rPr lang="nl-NL" smtClean="0"/>
              <a:t> PCOS (polycysteus ovarium syndroom)</a:t>
            </a:r>
          </a:p>
          <a:p>
            <a:pPr marL="0" indent="0"/>
            <a:r>
              <a:rPr lang="nl-NL" sz="2800" smtClean="0"/>
              <a:t> POF: (prematuur ovarieel falen): v</a:t>
            </a:r>
            <a:r>
              <a:rPr lang="nl-NL" smtClean="0"/>
              <a:t>ervroegde menopauze </a:t>
            </a:r>
          </a:p>
          <a:p>
            <a:pPr marL="0" indent="0">
              <a:buNone/>
            </a:pPr>
            <a:r>
              <a:rPr lang="nl-NL" sz="1100" i="1" smtClean="0"/>
              <a:t>C.Noel Bairey Merz; The WISE-study J Am Coll Cardiol.1999</a:t>
            </a:r>
          </a:p>
          <a:p>
            <a:pPr marL="0" indent="0"/>
            <a:endParaRPr lang="nl-NL" sz="28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578768"/>
          </a:xfrm>
        </p:spPr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Roken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56792"/>
            <a:ext cx="7693025" cy="4529683"/>
          </a:xfrm>
        </p:spPr>
        <p:txBody>
          <a:bodyPr/>
          <a:lstStyle/>
          <a:p>
            <a:r>
              <a:rPr lang="nl-NL" dirty="0"/>
              <a:t>Nicotine tast oestrogeenreceptoren aan</a:t>
            </a:r>
          </a:p>
          <a:p>
            <a:r>
              <a:rPr lang="nl-NL" dirty="0" smtClean="0"/>
              <a:t>Vrouwen &lt; 50 jaar hartinfarct</a:t>
            </a:r>
          </a:p>
          <a:p>
            <a:pPr marL="0" indent="0">
              <a:buNone/>
            </a:pPr>
            <a:r>
              <a:rPr lang="nl-NL" dirty="0" smtClean="0"/>
              <a:t>	90% (heeft ge)rookt</a:t>
            </a:r>
          </a:p>
          <a:p>
            <a:r>
              <a:rPr lang="nl-NL" dirty="0" smtClean="0"/>
              <a:t>2 jaar eerder menopauze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861048"/>
            <a:ext cx="4440012" cy="25105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734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404664"/>
            <a:ext cx="7924800" cy="1008112"/>
          </a:xfrm>
        </p:spPr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4. Moeilijke diagnose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700808"/>
            <a:ext cx="7693025" cy="4385667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1. Vrouwen herkennen symptomen niet. </a:t>
            </a:r>
          </a:p>
          <a:p>
            <a:r>
              <a:rPr lang="nl-NL" dirty="0" smtClean="0"/>
              <a:t>Cardiaal: Ontstaan </a:t>
            </a:r>
            <a:r>
              <a:rPr lang="nl-NL" dirty="0"/>
              <a:t>van diffuse </a:t>
            </a:r>
            <a:r>
              <a:rPr lang="nl-NL" dirty="0" smtClean="0"/>
              <a:t>vaatvernauwing </a:t>
            </a:r>
            <a:r>
              <a:rPr lang="nl-NL" dirty="0"/>
              <a:t>met vage </a:t>
            </a:r>
            <a:r>
              <a:rPr lang="nl-NL" dirty="0" smtClean="0"/>
              <a:t>symptomen</a:t>
            </a:r>
          </a:p>
          <a:p>
            <a:r>
              <a:rPr lang="nl-NL" dirty="0" smtClean="0"/>
              <a:t>Menopauze: Overgangs-symptomen vaak onbekend bij vrouwen. </a:t>
            </a:r>
          </a:p>
          <a:p>
            <a:r>
              <a:rPr lang="nl-NL" dirty="0" smtClean="0"/>
              <a:t>Communicatie</a:t>
            </a:r>
          </a:p>
          <a:p>
            <a:pPr marL="0" lvl="0" indent="0">
              <a:buNone/>
            </a:pPr>
            <a:r>
              <a:rPr lang="nl-NL" dirty="0" smtClean="0"/>
              <a:t>2. Gangbare diagnostiek niet adequaat voor vrouwen</a:t>
            </a:r>
            <a:r>
              <a:rPr lang="nl-NL" dirty="0"/>
              <a:t>. </a:t>
            </a:r>
            <a:endParaRPr lang="nl-NL" dirty="0" smtClean="0"/>
          </a:p>
          <a:p>
            <a:pPr marL="0" lvl="0" indent="0">
              <a:buNone/>
            </a:pPr>
            <a:r>
              <a:rPr lang="nl-NL" sz="1100" dirty="0" smtClean="0"/>
              <a:t>Maas</a:t>
            </a:r>
            <a:r>
              <a:rPr lang="nl-NL" sz="1100" dirty="0"/>
              <a:t>, A.H.E.M. en </a:t>
            </a:r>
            <a:r>
              <a:rPr lang="nl-NL" sz="1100" dirty="0" err="1"/>
              <a:t>Lagro</a:t>
            </a:r>
            <a:r>
              <a:rPr lang="nl-NL" sz="1100" dirty="0"/>
              <a:t>-Janssen A.L.M. ‘Handboek </a:t>
            </a:r>
            <a:r>
              <a:rPr lang="nl-NL" sz="1100" dirty="0" err="1"/>
              <a:t>gynaecardiologie</a:t>
            </a:r>
            <a:r>
              <a:rPr lang="nl-NL" sz="1100" dirty="0"/>
              <a:t>; Vrouwspecifieke cardiologie in de praktijk’. </a:t>
            </a:r>
            <a:endParaRPr lang="nl-NL" dirty="0"/>
          </a:p>
          <a:p>
            <a:pPr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="" xmlns:p14="http://schemas.microsoft.com/office/powerpoint/2010/main" val="341839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>
                <a:solidFill>
                  <a:srgbClr val="002060"/>
                </a:solidFill>
              </a:rPr>
              <a:t>Communicatie</a:t>
            </a:r>
            <a:endParaRPr lang="nl-NL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Komt een man bij de dokter…</a:t>
            </a:r>
          </a:p>
          <a:p>
            <a:pPr>
              <a:buNone/>
            </a:pPr>
            <a:r>
              <a:rPr lang="nl-NL" smtClean="0"/>
              <a:t>	‘men report’ </a:t>
            </a:r>
          </a:p>
          <a:p>
            <a:endParaRPr lang="nl-NL" smtClean="0"/>
          </a:p>
          <a:p>
            <a:r>
              <a:rPr lang="nl-NL" smtClean="0"/>
              <a:t>Komt een vrouw bij de dokter…</a:t>
            </a:r>
          </a:p>
          <a:p>
            <a:pPr>
              <a:buNone/>
            </a:pPr>
            <a:r>
              <a:rPr lang="nl-NL" smtClean="0"/>
              <a:t>	‘women relate’ </a:t>
            </a:r>
          </a:p>
          <a:p>
            <a:pPr>
              <a:buNone/>
            </a:pPr>
            <a:endParaRPr lang="nl-NL" smtClean="0"/>
          </a:p>
          <a:p>
            <a:endParaRPr lang="nl-NL" smtClean="0"/>
          </a:p>
          <a:p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794792"/>
          </a:xfrm>
        </p:spPr>
        <p:txBody>
          <a:bodyPr/>
          <a:lstStyle/>
          <a:p>
            <a:r>
              <a:rPr lang="nl-NL" smtClean="0">
                <a:solidFill>
                  <a:srgbClr val="002060"/>
                </a:solidFill>
              </a:rPr>
              <a:t>Diagnostiek</a:t>
            </a:r>
            <a:endParaRPr lang="nl-NL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700808"/>
            <a:ext cx="7693025" cy="4385667"/>
          </a:xfrm>
        </p:spPr>
        <p:txBody>
          <a:bodyPr/>
          <a:lstStyle/>
          <a:p>
            <a:pPr>
              <a:buNone/>
            </a:pPr>
            <a:r>
              <a:rPr lang="nl-NL" smtClean="0"/>
              <a:t>1. Obstructief vaatlijden: ontstaat bij inspanning</a:t>
            </a:r>
          </a:p>
          <a:p>
            <a:r>
              <a:rPr lang="nl-NL" smtClean="0"/>
              <a:t>Fietsproef, Hartcatheterisatie, CT-angio</a:t>
            </a:r>
          </a:p>
          <a:p>
            <a:pPr>
              <a:buNone/>
            </a:pPr>
            <a:endParaRPr lang="nl-NL" smtClean="0"/>
          </a:p>
          <a:p>
            <a:pPr>
              <a:buNone/>
            </a:pPr>
            <a:r>
              <a:rPr lang="nl-NL" smtClean="0"/>
              <a:t>2. Microvasculair vaatlijden/ spasmes van het epitheel: ontstaat bij inspanning en in rust</a:t>
            </a:r>
          </a:p>
          <a:p>
            <a:r>
              <a:rPr lang="nl-NL" smtClean="0"/>
              <a:t> Nucleair onderzoek (scintigrafieën) PET, MRI, endopat, Coronaire Flow Reserve (CFR)</a:t>
            </a:r>
          </a:p>
          <a:p>
            <a:pPr>
              <a:buNone/>
            </a:pP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>
                <a:solidFill>
                  <a:schemeClr val="tx1"/>
                </a:solidFill>
              </a:rPr>
              <a:t>5. Medicatie: meer bijwerkingen</a:t>
            </a:r>
            <a:r>
              <a:rPr lang="nl-NL" smtClean="0"/>
              <a:t/>
            </a:r>
            <a:br>
              <a:rPr lang="nl-NL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772816"/>
            <a:ext cx="7693025" cy="43136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mtClean="0"/>
              <a:t>35.000 ziekenhuisopnames (2000-2005)</a:t>
            </a:r>
          </a:p>
          <a:p>
            <a:pPr>
              <a:buNone/>
            </a:pPr>
            <a:r>
              <a:rPr lang="nl-NL" smtClean="0"/>
              <a:t>54% vrouwen (7.690)</a:t>
            </a:r>
          </a:p>
          <a:p>
            <a:pPr>
              <a:buNone/>
            </a:pPr>
            <a:endParaRPr lang="nl-NL" smtClean="0"/>
          </a:p>
          <a:p>
            <a:pPr>
              <a:buNone/>
            </a:pPr>
            <a:r>
              <a:rPr lang="nl-NL" smtClean="0"/>
              <a:t>34% door cardiovasc med (14.207)</a:t>
            </a:r>
          </a:p>
          <a:p>
            <a:r>
              <a:rPr lang="nl-NL" smtClean="0"/>
              <a:t>anticoagulantia en salicylaten (n = 8988), </a:t>
            </a:r>
          </a:p>
          <a:p>
            <a:r>
              <a:rPr lang="nl-NL" smtClean="0"/>
              <a:t>diuretica (n = 2242) </a:t>
            </a:r>
          </a:p>
          <a:p>
            <a:r>
              <a:rPr lang="nl-NL" smtClean="0"/>
              <a:t>hartglycosiden (n = 932) </a:t>
            </a:r>
          </a:p>
          <a:p>
            <a:r>
              <a:rPr lang="nl-NL" sz="1600" i="1" smtClean="0"/>
              <a:t>E.M.Rodenburg </a:t>
            </a:r>
            <a:r>
              <a:rPr lang="en-US" sz="1600" i="1" smtClean="0"/>
              <a:t>Sex Differences in Cardiovascular Drug Response</a:t>
            </a:r>
            <a:r>
              <a:rPr lang="nl-NL" sz="1600" i="1" smtClean="0"/>
              <a:t> Erasmus 2012</a:t>
            </a:r>
            <a:endParaRPr lang="nl-NL" sz="16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>
                <a:solidFill>
                  <a:srgbClr val="002060"/>
                </a:solidFill>
              </a:rPr>
              <a:t>Vrouwspecifiek spreekuur</a:t>
            </a:r>
            <a:endParaRPr lang="nl-NL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smtClean="0"/>
              <a:t>Verdenking angina pectoris</a:t>
            </a:r>
          </a:p>
          <a:p>
            <a:r>
              <a:rPr lang="nl-NL" smtClean="0"/>
              <a:t>Door </a:t>
            </a:r>
            <a:r>
              <a:rPr lang="nl-NL" i="1" smtClean="0"/>
              <a:t>vrouwen</a:t>
            </a:r>
            <a:r>
              <a:rPr lang="nl-NL" smtClean="0"/>
              <a:t>cardioloog: aandacht voor vrouwspecifieke aspecten</a:t>
            </a:r>
          </a:p>
          <a:p>
            <a:r>
              <a:rPr lang="nl-NL" smtClean="0"/>
              <a:t>Signaal aan andere cardiologen</a:t>
            </a:r>
          </a:p>
          <a:p>
            <a:r>
              <a:rPr lang="nl-NL" smtClean="0"/>
              <a:t>Signaal naar vrouwen</a:t>
            </a:r>
          </a:p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>
                <a:solidFill>
                  <a:schemeClr val="accent4"/>
                </a:solidFill>
              </a:rPr>
              <a:t>Verschil in farmacokinetiek</a:t>
            </a:r>
            <a:endParaRPr lang="nl-NL">
              <a:solidFill>
                <a:schemeClr val="accent4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988840"/>
            <a:ext cx="7693025" cy="4097635"/>
          </a:xfrm>
        </p:spPr>
        <p:txBody>
          <a:bodyPr/>
          <a:lstStyle/>
          <a:p>
            <a:r>
              <a:rPr lang="nl-NL" smtClean="0"/>
              <a:t>Tragere maaglediging</a:t>
            </a:r>
          </a:p>
          <a:p>
            <a:r>
              <a:rPr lang="nl-NL" smtClean="0"/>
              <a:t>Tragere klaring door de nieren</a:t>
            </a:r>
          </a:p>
          <a:p>
            <a:r>
              <a:rPr lang="nl-NL" smtClean="0"/>
              <a:t>Minder skeletspierweefsel (GFR)</a:t>
            </a:r>
          </a:p>
          <a:p>
            <a:r>
              <a:rPr lang="nl-NL" smtClean="0"/>
              <a:t>Meer vetweefsel</a:t>
            </a:r>
          </a:p>
          <a:p>
            <a:r>
              <a:rPr lang="nl-NL" smtClean="0"/>
              <a:t>Minder eiwitten</a:t>
            </a:r>
          </a:p>
          <a:p>
            <a:r>
              <a:rPr lang="nl-NL" smtClean="0"/>
              <a:t>Wisselend plasmavolume</a:t>
            </a:r>
          </a:p>
          <a:p>
            <a:r>
              <a:rPr lang="nl-NL" smtClean="0"/>
              <a:t>Lager BMI, enz</a:t>
            </a:r>
          </a:p>
          <a:p>
            <a:pPr>
              <a:buNone/>
            </a:pPr>
            <a:r>
              <a:rPr lang="nl-NL" sz="1200" i="1" smtClean="0"/>
              <a:t>Tent, M., Soms werkt een medicijn anders in een vrouw, Pharmaceutisch Weekblad, nr 5, 2012</a:t>
            </a:r>
          </a:p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>
                <a:solidFill>
                  <a:srgbClr val="002060"/>
                </a:solidFill>
              </a:rPr>
              <a:t>Medicatie</a:t>
            </a:r>
            <a:endParaRPr lang="nl-NL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smtClean="0"/>
              <a:t>Andere werking </a:t>
            </a:r>
          </a:p>
          <a:p>
            <a:r>
              <a:rPr lang="nl-NL" smtClean="0"/>
              <a:t>Ascal prim.preventie infarct</a:t>
            </a:r>
          </a:p>
          <a:p>
            <a:r>
              <a:rPr lang="nl-NL" smtClean="0"/>
              <a:t>Betablokker bij HF, Sotalol QT-tijd</a:t>
            </a:r>
          </a:p>
          <a:p>
            <a:r>
              <a:rPr lang="nl-NL" smtClean="0"/>
              <a:t>Thiaziden</a:t>
            </a:r>
          </a:p>
          <a:p>
            <a:r>
              <a:rPr lang="nl-NL" smtClean="0"/>
              <a:t>Statines sec. preventie, totale sterfte</a:t>
            </a:r>
          </a:p>
          <a:p>
            <a:endParaRPr lang="nl-NL" smtClean="0"/>
          </a:p>
          <a:p>
            <a:pPr>
              <a:buNone/>
            </a:pPr>
            <a:r>
              <a:rPr lang="nl-NL" sz="1200" smtClean="0"/>
              <a:t>Anderson: Gender differences in pharmacological response: ‘Int. Review Neurobiol 2008’</a:t>
            </a:r>
          </a:p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404664"/>
            <a:ext cx="7924800" cy="1149816"/>
          </a:xfrm>
        </p:spPr>
        <p:txBody>
          <a:bodyPr/>
          <a:lstStyle/>
          <a:p>
            <a:r>
              <a:rPr lang="nl-NL" smtClean="0">
                <a:solidFill>
                  <a:srgbClr val="002060"/>
                </a:solidFill>
              </a:rPr>
              <a:t>Onderbehandeld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1628800"/>
            <a:ext cx="7693025" cy="4457675"/>
          </a:xfrm>
        </p:spPr>
        <p:txBody>
          <a:bodyPr/>
          <a:lstStyle/>
          <a:p>
            <a:pPr>
              <a:buNone/>
            </a:pPr>
            <a:r>
              <a:rPr lang="nl-NL" dirty="0" smtClean="0"/>
              <a:t>Vrouwen worden (onbewust) onderbehandeld</a:t>
            </a:r>
          </a:p>
          <a:p>
            <a:r>
              <a:rPr lang="nl-NL" smtClean="0"/>
              <a:t>Meer gerustgesteld, later doorverwezen </a:t>
            </a:r>
            <a:r>
              <a:rPr lang="nl-NL" dirty="0" smtClean="0"/>
              <a:t>naar cardioloog</a:t>
            </a:r>
            <a:endParaRPr lang="nl-NL" baseline="30000" dirty="0" smtClean="0"/>
          </a:p>
          <a:p>
            <a:r>
              <a:rPr lang="nl-NL" dirty="0" smtClean="0"/>
              <a:t>Later voor onderzoeken</a:t>
            </a:r>
            <a:r>
              <a:rPr lang="nl-NL" smtClean="0"/>
              <a:t>, interventies</a:t>
            </a:r>
          </a:p>
          <a:p>
            <a:r>
              <a:rPr lang="nl-NL" smtClean="0"/>
              <a:t>Yentl-syndroom</a:t>
            </a:r>
          </a:p>
          <a:p>
            <a:r>
              <a:rPr lang="nl-NL" smtClean="0"/>
              <a:t>Minder behandeld volgens de richtlijnen</a:t>
            </a:r>
          </a:p>
          <a:p>
            <a:pPr>
              <a:buNone/>
            </a:pPr>
            <a:endParaRPr lang="en-GB" sz="1200" i="1" smtClean="0">
              <a:latin typeface="Arial" panose="020B0604020202020204" pitchFamily="34" charset="0"/>
            </a:endParaRPr>
          </a:p>
          <a:p>
            <a:pPr>
              <a:buNone/>
            </a:pPr>
            <a:r>
              <a:rPr lang="en-GB" sz="1200" i="1" smtClean="0">
                <a:latin typeface="Arial" panose="020B0604020202020204" pitchFamily="34" charset="0"/>
              </a:rPr>
              <a:t>Merz, C.N.B. The Yentl syndrome is alive and well EHJ 2011 </a:t>
            </a:r>
          </a:p>
          <a:p>
            <a:pPr>
              <a:buNone/>
            </a:pPr>
            <a:r>
              <a:rPr lang="nl-NL" sz="1200" i="1" smtClean="0"/>
              <a:t>Johnston</a:t>
            </a:r>
            <a:r>
              <a:rPr lang="nl-NL" sz="1200" i="1" dirty="0" smtClean="0"/>
              <a:t>, N.Are </a:t>
            </a:r>
            <a:r>
              <a:rPr lang="nl-NL" sz="1200" i="1" dirty="0"/>
              <a:t>we using cardiovascular medications and coronary angiography appropriately in </a:t>
            </a:r>
            <a:r>
              <a:rPr lang="nl-NL" sz="1200" i="1"/>
              <a:t>men </a:t>
            </a:r>
            <a:r>
              <a:rPr lang="nl-NL" sz="1200" i="1" smtClean="0"/>
              <a:t>and</a:t>
            </a:r>
            <a:r>
              <a:rPr lang="nl-NL" sz="1200" i="1" dirty="0"/>
              <a:t> </a:t>
            </a:r>
            <a:r>
              <a:rPr lang="nl-NL" sz="1200" i="1" smtClean="0"/>
              <a:t>women </a:t>
            </a:r>
            <a:r>
              <a:rPr lang="nl-NL" sz="1200" i="1" dirty="0"/>
              <a:t>with chest pain</a:t>
            </a:r>
            <a:r>
              <a:rPr lang="nl-NL" sz="1200" i="1" dirty="0" smtClean="0"/>
              <a:t>? </a:t>
            </a:r>
            <a:r>
              <a:rPr lang="nl-NL" sz="1200" i="1" dirty="0">
                <a:hlinkClick r:id="rId2" tooltip="European heart journal."/>
              </a:rPr>
              <a:t>Eur Heart J.</a:t>
            </a:r>
            <a:r>
              <a:rPr lang="nl-NL" sz="1200" i="1" dirty="0"/>
              <a:t> 2011</a:t>
            </a:r>
            <a:r>
              <a:rPr lang="nl-NL" sz="1400" i="1" dirty="0"/>
              <a:t> </a:t>
            </a:r>
            <a:endParaRPr lang="nl-NL" sz="1400" i="1" dirty="0" smtClean="0"/>
          </a:p>
          <a:p>
            <a:pPr lvl="0">
              <a:buNone/>
            </a:pPr>
            <a:r>
              <a:rPr lang="nl-NL" sz="1200" i="1" dirty="0">
                <a:hlinkClick r:id="rId3"/>
              </a:rPr>
              <a:t>Kohli</a:t>
            </a:r>
            <a:r>
              <a:rPr lang="nl-NL" sz="1200" i="1" dirty="0"/>
              <a:t>,P.et al; Exercise Stress Testing in Women;</a:t>
            </a:r>
            <a:r>
              <a:rPr lang="nl-NL" sz="1200" b="1" i="1" dirty="0"/>
              <a:t> </a:t>
            </a:r>
            <a:r>
              <a:rPr lang="nl-NL" sz="1200" i="1" dirty="0"/>
              <a:t>Circulation 2010 American Heart Association</a:t>
            </a:r>
            <a:endParaRPr lang="nl-NL" sz="1200" i="1" baseline="30000" dirty="0"/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476672"/>
            <a:ext cx="7924800" cy="864096"/>
          </a:xfrm>
        </p:spPr>
        <p:txBody>
          <a:bodyPr/>
          <a:lstStyle/>
          <a:p>
            <a:r>
              <a:rPr lang="nl-NL" smtClean="0">
                <a:solidFill>
                  <a:schemeClr val="tx1"/>
                </a:solidFill>
              </a:rPr>
              <a:t>Aandachtspunten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700808"/>
            <a:ext cx="7693025" cy="438566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mtClean="0"/>
              <a:t>Man/vrouw </a:t>
            </a:r>
            <a:r>
              <a:rPr lang="nl-NL" dirty="0"/>
              <a:t>verschillen </a:t>
            </a:r>
            <a:r>
              <a:rPr lang="nl-NL" dirty="0" smtClean="0"/>
              <a:t>bij atherosclerose</a:t>
            </a:r>
          </a:p>
          <a:p>
            <a:pPr marL="514350" indent="-514350">
              <a:buFont typeface="+mj-lt"/>
              <a:buAutoNum type="arabicPeriod"/>
            </a:pPr>
            <a:r>
              <a:rPr lang="nl-NL" smtClean="0"/>
              <a:t>De invloed van hormonen op atherosclerose</a:t>
            </a:r>
          </a:p>
          <a:p>
            <a:pPr marL="514350" indent="-514350">
              <a:buFont typeface="+mj-lt"/>
              <a:buAutoNum type="arabicPeriod"/>
            </a:pPr>
            <a:r>
              <a:rPr lang="nl-NL" smtClean="0"/>
              <a:t>Verhoogd </a:t>
            </a:r>
            <a:r>
              <a:rPr lang="nl-NL" dirty="0" smtClean="0"/>
              <a:t>risicoprofiel bij vrouwen voor HVZ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Diagnose moeilijk bij vrouwen </a:t>
            </a:r>
            <a:r>
              <a:rPr lang="nl-NL" smtClean="0"/>
              <a:t>door een aantal oorzaken</a:t>
            </a:r>
          </a:p>
          <a:p>
            <a:pPr marL="514350" indent="-514350">
              <a:buFont typeface="+mj-lt"/>
              <a:buAutoNum type="arabicPeriod"/>
            </a:pPr>
            <a:r>
              <a:rPr lang="nl-NL" smtClean="0"/>
              <a:t>Medicatie en Onderbehandeling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>
                <a:solidFill>
                  <a:schemeClr val="tx1"/>
                </a:solidFill>
              </a:rPr>
              <a:t>Waar kun je zelf aan denken?</a:t>
            </a:r>
            <a:endParaRPr lang="nl-NL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0" y="2204864"/>
            <a:ext cx="7693025" cy="2016224"/>
          </a:xfrm>
        </p:spPr>
        <p:txBody>
          <a:bodyPr/>
          <a:lstStyle/>
          <a:p>
            <a:pPr marL="0" indent="0" algn="ctr">
              <a:buNone/>
            </a:pPr>
            <a:endParaRPr lang="nl-NL" sz="4000" b="1" dirty="0" smtClean="0"/>
          </a:p>
          <a:p>
            <a:pPr marL="0" indent="0" algn="ctr">
              <a:buNone/>
            </a:pPr>
            <a:r>
              <a:rPr lang="nl-NL" sz="4000" b="1" dirty="0" smtClean="0"/>
              <a:t>4 tips voor de praktijk</a:t>
            </a:r>
            <a:endParaRPr lang="nl-NL" sz="4000" b="1" dirty="0"/>
          </a:p>
        </p:txBody>
      </p:sp>
    </p:spTree>
    <p:extLst>
      <p:ext uri="{BB962C8B-B14F-4D97-AF65-F5344CB8AC3E}">
        <p14:creationId xmlns="" xmlns:p14="http://schemas.microsoft.com/office/powerpoint/2010/main" val="405434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idx="4294967295"/>
          </p:nvPr>
        </p:nvSpPr>
        <p:spPr>
          <a:xfrm>
            <a:off x="1219200" y="188641"/>
            <a:ext cx="7924800" cy="1800200"/>
          </a:xfrm>
        </p:spPr>
        <p:txBody>
          <a:bodyPr/>
          <a:lstStyle/>
          <a:p>
            <a:r>
              <a:rPr lang="nl-NL" smtClean="0">
                <a:solidFill>
                  <a:schemeClr val="tx1"/>
                </a:solidFill>
              </a:rPr>
              <a:t>TIP 1: Vraag naar de menopauze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9218" name="AutoShape 2" descr="data:image/jpeg;base64,/9j/4AAQSkZJRgABAQAAAQABAAD/2wCEAAkGBxISBhQSExQVEBMVFBYWFxMVExsaGRsWGBwWGBoYFhkYHygiGhwlIBgVITIiJik3MC4uFyA2OjMuOCgtLjcBCgoKDg0OGxAQGi0kICIvNSssLDQ0Nyw0LCwsLCwsLCwsNDQtLCwsLDQsLCwsLCwsLCw0LCwsLCwsLCwsLCwsLP/AABEIAL0BCwMBIgACEQEDEQH/xAAcAAEAAgIDAQAAAAAAAAAAAAAABAUGBwECAwj/xABEEAACAQIDBQYCBgcECwAAAAABAgADEQQSIQUGEzFRByIyQWGRcYEUI1JigqEVM0Jyk6KxJTTT8BYkJnOSsrPBwsPS/8QAGQEBAAMBAQAAAAAAAAAAAAAAAAECAwQF/8QAIREBAQACAgICAwEAAAAAAAAAAAECEQMhEjETYTJBUSL/2gAMAwEAAhEDEQA/ANlRETueeREQEREBERAREQEREBERAREQEREBERAREQEREBERAREQEREBERAREQEREBERAREQEREBERAREQEREBERAREQEREBERAREQEREBERAREQEREBERAREQEREBERAREQEREBERAREQEhbX2rRwuCNWs4poPM6knooGrH0EmzTXbDinbeZKRPcSirKvlmcvmPxOVR8pXPLxm18MfK6ZBU7WsOKthh6zL9olAfa/8A3nDdrdDNph6xHqyA+1z/AFmpYmHy5On4sX0Nu3vPh8dQJoscy2zU2FnW/UeY9QSJdT543Nxb0t6sMyEgmsiG3mrkKwPUWP5DpPoebceXlHPyYeN6IiJdmREQEREBERAREQEREBERAREQEREBERAREQEREBERAREQE1D2y4X/AGgoOOdSjk+aOf8A7E29NI9qG3Vr7y2UgphhkuPN73qexAX4qZny/i14Z/pmtPstwIw4DNWL21cVALnzIGWwE5o9luBCWJruepqAf8qgTNw1xfrOZbwx/ivyZf1pPZWxFodqlPCqSyUqwYFrXsKfGF7fITdk0lt7bH0btTqYnmKdZAw+5w0R7ets1vWbqo1VeirqQysAysORB1BErx67i/Lvq/TvERNGJERAREQEREBERAREQEREBERAREQEREBERAREQEREBESn3o3ipYHZ/FqXYk2SmviZvToB5ny+NhFukyb6i4lXjd3MHWP1mGoueppLf3teatx3anjXP1aUaA/dLt7sQP5ZzR3qqrUwlXE1Kr4asjrWRCyXdHKs+jlmOtMkKFUg2C85leXFrOHKNibHOJXDsKZp4iktWrTQO5VlRHZQBUAbPawXUA903YybWq4tkOWnSo6HvGoajX6BAqg/NvkZL2bUotgENAoaOUZOHbJl8gttAPSSZpJ0zt79Mc2DsPCPgKddqVKvWdQ1Ss6KzGoRdySR3Tmvppa1rC0yFEAQAAADkALAfATAN98RRXefDojcNhxK+JKMFBREzKKoYMjElRbOp5AaXEwzZHaLj6FJVLJWRQBlqUwLKPIFLEfO8z+SY3TT47lNt6RMH3Y7SKGJxK0qqHDVGICktmpsx5KGsCCfK49L3mcTSZS+mWWNx9kRElBERAREQEREBERAREQEREBERAREQEREBEr9n4R62DSq2JxCNUzNw6NOhlVczAAcSmzHQakn25T3OzNP73jP4eF/wZTz+l/D7SYkX9G6f3vGf8GF/wAGeC1eDtcUGrtVFSkr0+KqK+a9QMt6aqp0QEC19G5jlPkeHXtYzRnadtlcTvKRTbPTopwwRyz3JcjrrYX+5N5zBsfurg8ficQWZadfjsFemwzDIqIQ6cmBZWOuupsReRyS2ai3FZLutMS2wVPi7BrUx46TiuFst2UjJUtZC7EDI1swUAMecr8dh+HjalPNnyO6ZgLXykrcDyva8m7uJiDtVfo9JsQ4BJpKrMHp6B1dVILIbgEXsb2nK63jsza+Iw73oValG/MKxAPxXkfmJZVd9totTynFVLegRT7ooP5xtrdivTxv1dKqabHuB0yupNyKNUWAFUCxyqTowIJvKnZuBevXy0xf7TXAVRYm7sxCroDa5F7WGsndRqJ+Adl2PicQWOaoRh1bM2Zme1SrdlqA2yKL51ZWz25iU8yLfDZtfD8Gk9GpSoUwy0qjoQKrN3nqgkXUvlDcMklbTHZCSfRe6uLatu1hqrm7vRplj1Nhc/PnNBbP2Lia9MtRo1Kyg5SUQkA6GxtyNiPeb43KQrujhARYiggIPwm3D7Yc/pdRETdzEREBERAREQEREBERAREQEREBERAQOcQIHnu3XKbKoNa44bA/DO/L8pY7QxecgAd0a36mVmwts/R9lpRejXzIWBK0wykZmsykNyIseuuoB0k2pvMhpkCjiQSCL8Hl685zy6vp02bn5OGYGiBa1vL43ufyEoduj+1KX7uF/wCvVlkNtfV2y4rmD+qPr97/ADaV+OR8Tii6h6eRKGVqq2zPTqPUIKgk5bEC/wB7TlL+6pOp29N4dqrhtkvVNywVsiDxM4UkBR8ASegBPlMhw27+H/QtOhUoUqoSkqZXpqwJAANww1ubn5zGTsniJUbENxHem1MZLhadNhqtO+tzoSx1JA5AASTsnamPbZ1GoatCpnpIxDUGBuyg+NKlhz+xI5McsvS3FljjO3zfURlqFXGV1JDL0YGzD0sbibM7AcNm3pr1PsYbL/EdD/6zKLtXpAb2FjTSk9SmtSoKbllLEsufvKuUnLqPS/MmQdzMPtJ6tZdncVTw71TSYLdRfKpY2GY3bKAb6m3ImYWaby7Z/vzsnbirVxLLha6AOM1BfrloEk5X7ql0AsSt2FxextPXc/GGl2aV9qVbV64as1LMAEB4jBbollI4r1H5aZtLWEkdjGF2lTr4g4sV0w+UWGJL34gOrIKmoGW9zyOnO067uomO7LcfhMLYlK+J4SA2upqGvRA6BgQB8DIS77j7Xqba3NxuFxhWrUTw1Miqe+Gam1lAGZXQ2IHkPUzRtNroD1AM3Z2UbOq7O3Wx+MxVN8OCLhailWy0Vc3ynUXZyB1t6iaSQWpD0EkbT7Eqrf62n7I4LfiPEB/ID2mfbvn+zcv2KtdPklWoo/ICV+4mwEwewlAbO9W1R3ta5IFgB0AsPc+cstkeKuv2cQ/8wR//ADnVhNSOPO7t0sIiJdmREQEREBERAREQEREBERAREQEREBERAREQEREBK3d7TZa0/OiWonramSqk/FcjfillKtPq9vkclxCZh/vaQCt82TJ/CMipjWPbJgSu36VbmtWllHo1Mm49nU+8xTYG8OKwWL4mGqtSJ0YaFWHR1a4Px5i5sRNt9q2zeNumzgd6gwqj93wv8rNf8M0fnHUe85uSaydfFd4ss2/2ibRxmCNGrVC02FmSkgTMOjHViPS9j5gyo3f3gxOBxvFw1Q0mIswsCrLzs6nQ/wBRc2IvKrOOo94zjqPeUaMm3l36x+Pwwp16o4QIPDpoEUkagtzLW52JtfW15jR5TjOOo95f7h7OGJ3roU+aq3EfX9mn3tfQnKPxSZNot1Nt67DoumxaCP41o01b94KAZ02ObviHHJsQ9vwKlI/zU2kjaWL4OAepbNlW4XzZuSqPUkgfOcbLwppbPSmTmZV7zdXOrt82LH5zrcX6SoiJKpERAREQEREBERAREQEREBERAREQEREBERAREQEREBOLDpPIYpfphpX74QORY+EllBvy5qdJA/0gocOs16gSgKhqOaNQIOESHysVsxBB0UnkY3E6q0sOkWHSVlTb9FcOjkVhnqcNFOGq52bKX0TLmIyqxva2hnJ25S/SCULVRUqLmUfR6tsvduS2WwAzqDc6E2NpG4aqysOkWkM7VpfQRWzHhlxTBynxGpwgLWv4za/z5TyG3KH080bsGD8O5pOE4lgcgqFchaxGl/ONw1VlERJQREQEREBERAREQEREBERAREQEREBERAREQEREBEg4raaU8Vw2BuRTsdLE1HKAX6ixNugPSdjtKn9HLgsQDawRrk2zCy2ue6b3A5RuJ1UyJDobTpMjEN4MuYAEkFtABYam9xp5zrU2vQVLl7cvI3FxexFrg2/oehjcNV4YjCVRtvjU3pgGklNlcEmyuzXUgixs3n0laN3m+h4ulnogYkYj6wK2cGqXK5u9Yhc5Gg8pdnadIHxEeLXI1u7mvrb7j265Ta8fpSle12HPmjjUFhbUeLuN3eekrqLbqpbYAfD4dKnByUazVMiBgrKadRLd5iQc1TNf0llUwYO26VfMAKdGrSy9eI1Fr39OF+c9zj6eVTc94kDuN5EKc2ndsSBrPBdt4ci4qA3DHQNyUZj5dNR18o6iO6rn2NUOzqVDi0+GtUVHOU5jlriuoQ5rDllNx539IqbGqPiXDVafAfEpiCoQ8QlOGyrmzWAzU1JNuVx6y0XadM1Aozklsv6txr3udxoO4wv5ETq+16S5s5KWYrqp1sSO6ba8jy5ecaid1PiRBtBOAG7wBZkAKMCWXNfS3Lusb8rCdRtOnfmTzGisTcFBYAC58a8pbcV1U2JGGOp2bU93n3W8yVFhbvagjTzFooY6m9TKpJP7rDyBtci1wGFxzF42aqTERCCIiAiIgIiICIiAiIgIiICIiAiIgIiIHnUoIzXKgnu8wD4DmX2Oo6GVZxGHWg6NTyqHa6hLhsmYZhbnZaZ+AFukuJ5VMOjLZlVh0Kgjr5+sixMqFTrUS7LkspBzMUspytkI97+XrOMRUw61eGUBNkFlp+uVFv8AiNviZYCmuYGwuL2NtRfU2+NhOGoqamYqpa1s1he172v8dY0nasxJw3Fp1G80ZlXJowIbNcWudHa4+96zpWxGHGEYCmbWe4WmLhhxMw10zfrD8z1luaS5bWFrEWsOR5j4TzGEp/YTQFfAPCb3HLlqdPWNG1eMVRppkKmyZl1W5JzU7hbCxuXW/Kx+GnRMXh8v6vQO6EhNF7rsc17aFF5W0uBLP6HTsRw0seYyDXz1018p34CX8K+X7I8rkf1PuY1TcQaGKovWUBSCxuCUt3r1G59brUPv118zjcO9rrcEnU0zbUqM1+hLrr6/GWVOgigBVVbcrKBbnyt8T7mFoIDoqi5ubKOehv8AG4HsI1TcQFxtErohOubLk/aqEKNOrZ/ZjfznQVaDYbOKWYM6L4NfrMhUm/l+rPyHmJZU6CKtlVVHQKAOd/L11nPBXJbKLaaWFtLW09LD2jRuK2lisMWyKv63y4fMd0gnTw99T+I+smYfBU0qllUAm2tuQAVbDoLKvtO4wtP7Ccy3hHiPM/E9Z6qoC2GgHICJEWuYiJKCIiAiIgIiICIiAiIgIiICIiAiIgIiICIiAiIgIiICIiAiIgIiICIiAiIgIiICIiAiIgIiIH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-3267744"/>
            <a:ext cx="6800850" cy="4800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220" name="AutoShape 4" descr="data:image/jpeg;base64,/9j/4AAQSkZJRgABAQAAAQABAAD/2wCEAAkGBxISBhQSExQVEBMVFBYWFxMVExsaGRsWGBwWGBoYFhkYHygiGhwlIBgVITIiJik3MC4uFyA2OjMuOCgtLjcBCgoKDg0OGxAQGi0kICIvNSssLDQ0Nyw0LCwsLCwsLCwsNDQtLCwsLDQsLCwsLCwsLCw0LCwsLCwsLCwsLCwsLP/AABEIAL0BCwMBIgACEQEDEQH/xAAcAAEAAgIDAQAAAAAAAAAAAAAABAUGBwECAwj/xABEEAACAQIDBQYCBgcECwAAAAABAgADEQQSIQUGEzFRByIyQWGRcYEUI1JigqEVM0Jyk6KxJTTT8BYkJnOSsrPBwsPS/8QAGQEBAAMBAQAAAAAAAAAAAAAAAAECAwQF/8QAIREBAQACAgICAwEAAAAAAAAAAAECEQMhEjETYTJBUSL/2gAMAwEAAhEDEQA/ANlRETueeREQEREBERAREQEREBERAREQEREBERAREQEREBERAREQEREBERAREQEREBERAREQEREBERAREQEREBERAREQEREBERAREQEREBERAREQEREBERAREQEREBERAREQEREBERAREQEhbX2rRwuCNWs4poPM6knooGrH0EmzTXbDinbeZKRPcSirKvlmcvmPxOVR8pXPLxm18MfK6ZBU7WsOKthh6zL9olAfa/8A3nDdrdDNph6xHqyA+1z/AFmpYmHy5On4sX0Nu3vPh8dQJoscy2zU2FnW/UeY9QSJdT543Nxb0t6sMyEgmsiG3mrkKwPUWP5DpPoebceXlHPyYeN6IiJdmREQEREBERAREQEREBERAREQEREBERAREQEREBERAREQE1D2y4X/AGgoOOdSjk+aOf8A7E29NI9qG3Vr7y2UgphhkuPN73qexAX4qZny/i14Z/pmtPstwIw4DNWL21cVALnzIGWwE5o9luBCWJruepqAf8qgTNw1xfrOZbwx/ivyZf1pPZWxFodqlPCqSyUqwYFrXsKfGF7fITdk0lt7bH0btTqYnmKdZAw+5w0R7ets1vWbqo1VeirqQysAysORB1BErx67i/Lvq/TvERNGJERAREQEREBERAREQEREBERAREQEREBERAREQEREBESn3o3ipYHZ/FqXYk2SmviZvToB5ny+NhFukyb6i4lXjd3MHWP1mGoueppLf3teatx3anjXP1aUaA/dLt7sQP5ZzR3qqrUwlXE1Kr4asjrWRCyXdHKs+jlmOtMkKFUg2C85leXFrOHKNibHOJXDsKZp4iktWrTQO5VlRHZQBUAbPawXUA903YybWq4tkOWnSo6HvGoajX6BAqg/NvkZL2bUotgENAoaOUZOHbJl8gttAPSSZpJ0zt79Mc2DsPCPgKddqVKvWdQ1Ss6KzGoRdySR3Tmvppa1rC0yFEAQAAADkALAfATAN98RRXefDojcNhxK+JKMFBREzKKoYMjElRbOp5AaXEwzZHaLj6FJVLJWRQBlqUwLKPIFLEfO8z+SY3TT47lNt6RMH3Y7SKGJxK0qqHDVGICktmpsx5KGsCCfK49L3mcTSZS+mWWNx9kRElBERAREQEREBERAREQEREBERAREQEREBEr9n4R62DSq2JxCNUzNw6NOhlVczAAcSmzHQakn25T3OzNP73jP4eF/wZTz+l/D7SYkX9G6f3vGf8GF/wAGeC1eDtcUGrtVFSkr0+KqK+a9QMt6aqp0QEC19G5jlPkeHXtYzRnadtlcTvKRTbPTopwwRyz3JcjrrYX+5N5zBsfurg8ficQWZadfjsFemwzDIqIQ6cmBZWOuupsReRyS2ai3FZLutMS2wVPi7BrUx46TiuFst2UjJUtZC7EDI1swUAMecr8dh+HjalPNnyO6ZgLXykrcDyva8m7uJiDtVfo9JsQ4BJpKrMHp6B1dVILIbgEXsb2nK63jsza+Iw73oValG/MKxAPxXkfmJZVd9totTynFVLegRT7ooP5xtrdivTxv1dKqabHuB0yupNyKNUWAFUCxyqTowIJvKnZuBevXy0xf7TXAVRYm7sxCroDa5F7WGsndRqJ+Adl2PicQWOaoRh1bM2Zme1SrdlqA2yKL51ZWz25iU8yLfDZtfD8Gk9GpSoUwy0qjoQKrN3nqgkXUvlDcMklbTHZCSfRe6uLatu1hqrm7vRplj1Nhc/PnNBbP2Lia9MtRo1Kyg5SUQkA6GxtyNiPeb43KQrujhARYiggIPwm3D7Yc/pdRETdzEREBERAREQEREBERAREQEREBERAQOcQIHnu3XKbKoNa44bA/DO/L8pY7QxecgAd0a36mVmwts/R9lpRejXzIWBK0wykZmsykNyIseuuoB0k2pvMhpkCjiQSCL8Hl685zy6vp02bn5OGYGiBa1vL43ufyEoduj+1KX7uF/wCvVlkNtfV2y4rmD+qPr97/ADaV+OR8Tii6h6eRKGVqq2zPTqPUIKgk5bEC/wB7TlL+6pOp29N4dqrhtkvVNywVsiDxM4UkBR8ASegBPlMhw27+H/QtOhUoUqoSkqZXpqwJAANww1ubn5zGTsniJUbENxHem1MZLhadNhqtO+tzoSx1JA5AASTsnamPbZ1GoatCpnpIxDUGBuyg+NKlhz+xI5McsvS3FljjO3zfURlqFXGV1JDL0YGzD0sbibM7AcNm3pr1PsYbL/EdD/6zKLtXpAb2FjTSk9SmtSoKbllLEsufvKuUnLqPS/MmQdzMPtJ6tZdncVTw71TSYLdRfKpY2GY3bKAb6m3ImYWaby7Z/vzsnbirVxLLha6AOM1BfrloEk5X7ql0AsSt2FxextPXc/GGl2aV9qVbV64as1LMAEB4jBbollI4r1H5aZtLWEkdjGF2lTr4g4sV0w+UWGJL34gOrIKmoGW9zyOnO067uomO7LcfhMLYlK+J4SA2upqGvRA6BgQB8DIS77j7Xqba3NxuFxhWrUTw1Miqe+Gam1lAGZXQ2IHkPUzRtNroD1AM3Z2UbOq7O3Wx+MxVN8OCLhailWy0Vc3ynUXZyB1t6iaSQWpD0EkbT7Eqrf62n7I4LfiPEB/ID2mfbvn+zcv2KtdPklWoo/ICV+4mwEwewlAbO9W1R3ta5IFgB0AsPc+cstkeKuv2cQ/8wR//ADnVhNSOPO7t0sIiJdmREQEREBERAREQEREBERAREQEREBERAREQEREBK3d7TZa0/OiWonramSqk/FcjfillKtPq9vkclxCZh/vaQCt82TJ/CMipjWPbJgSu36VbmtWllHo1Mm49nU+8xTYG8OKwWL4mGqtSJ0YaFWHR1a4Px5i5sRNt9q2zeNumzgd6gwqj93wv8rNf8M0fnHUe85uSaydfFd4ss2/2ibRxmCNGrVC02FmSkgTMOjHViPS9j5gyo3f3gxOBxvFw1Q0mIswsCrLzs6nQ/wBRc2IvKrOOo94zjqPeUaMm3l36x+Pwwp16o4QIPDpoEUkagtzLW52JtfW15jR5TjOOo95f7h7OGJ3roU+aq3EfX9mn3tfQnKPxSZNot1Nt67DoumxaCP41o01b94KAZ02ObviHHJsQ9vwKlI/zU2kjaWL4OAepbNlW4XzZuSqPUkgfOcbLwppbPSmTmZV7zdXOrt82LH5zrcX6SoiJKpERAREQEREBERAREQEREBERAREQEREBERAREQEREBOLDpPIYpfphpX74QORY+EllBvy5qdJA/0gocOs16gSgKhqOaNQIOESHysVsxBB0UnkY3E6q0sOkWHSVlTb9FcOjkVhnqcNFOGq52bKX0TLmIyqxva2hnJ25S/SCULVRUqLmUfR6tsvduS2WwAzqDc6E2NpG4aqysOkWkM7VpfQRWzHhlxTBynxGpwgLWv4za/z5TyG3KH080bsGD8O5pOE4lgcgqFchaxGl/ONw1VlERJQREQEREBERAREQEREBERAREQEREBERAREQEREBEg4raaU8Vw2BuRTsdLE1HKAX6ixNugPSdjtKn9HLgsQDawRrk2zCy2ue6b3A5RuJ1UyJDobTpMjEN4MuYAEkFtABYam9xp5zrU2vQVLl7cvI3FxexFrg2/oehjcNV4YjCVRtvjU3pgGklNlcEmyuzXUgixs3n0laN3m+h4ulnogYkYj6wK2cGqXK5u9Yhc5Gg8pdnadIHxEeLXI1u7mvrb7j265Ta8fpSle12HPmjjUFhbUeLuN3eekrqLbqpbYAfD4dKnByUazVMiBgrKadRLd5iQc1TNf0llUwYO26VfMAKdGrSy9eI1Fr39OF+c9zj6eVTc94kDuN5EKc2ndsSBrPBdt4ci4qA3DHQNyUZj5dNR18o6iO6rn2NUOzqVDi0+GtUVHOU5jlriuoQ5rDllNx539IqbGqPiXDVafAfEpiCoQ8QlOGyrmzWAzU1JNuVx6y0XadM1Aozklsv6txr3udxoO4wv5ETq+16S5s5KWYrqp1sSO6ba8jy5ecaid1PiRBtBOAG7wBZkAKMCWXNfS3Lusb8rCdRtOnfmTzGisTcFBYAC58a8pbcV1U2JGGOp2bU93n3W8yVFhbvagjTzFooY6m9TKpJP7rDyBtci1wGFxzF42aqTERCCIiAiIgIiICIiAiIgIiICIiAiIgIiIHnUoIzXKgnu8wD4DmX2Oo6GVZxGHWg6NTyqHa6hLhsmYZhbnZaZ+AFukuJ5VMOjLZlVh0Kgjr5+sixMqFTrUS7LkspBzMUspytkI97+XrOMRUw61eGUBNkFlp+uVFv8AiNviZYCmuYGwuL2NtRfU2+NhOGoqamYqpa1s1he172v8dY0nasxJw3Fp1G80ZlXJowIbNcWudHa4+96zpWxGHGEYCmbWe4WmLhhxMw10zfrD8z1luaS5bWFrEWsOR5j4TzGEp/YTQFfAPCb3HLlqdPWNG1eMVRppkKmyZl1W5JzU7hbCxuXW/Kx+GnRMXh8v6vQO6EhNF7rsc17aFF5W0uBLP6HTsRw0seYyDXz1018p34CX8K+X7I8rkf1PuY1TcQaGKovWUBSCxuCUt3r1G59brUPv118zjcO9rrcEnU0zbUqM1+hLrr6/GWVOgigBVVbcrKBbnyt8T7mFoIDoqi5ubKOehv8AG4HsI1TcQFxtErohOubLk/aqEKNOrZ/ZjfznQVaDYbOKWYM6L4NfrMhUm/l+rPyHmJZU6CKtlVVHQKAOd/L11nPBXJbKLaaWFtLW09LD2jRuK2lisMWyKv63y4fMd0gnTw99T+I+smYfBU0qllUAm2tuQAVbDoLKvtO4wtP7Ccy3hHiPM/E9Z6qoC2GgHICJEWuYiJKCIiAiIgIiICIiAiIgIiICIiAiIgIiICIiAiIgIiICIiAiIgIiICIiAiIgIiICIiAiIgIiIH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827584" y="-2187624"/>
            <a:ext cx="5712633" cy="3960439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9221" name="Picture 5" descr="C:\Users\Compagne\Documents\50 womenin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132856"/>
            <a:ext cx="5976664" cy="3870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780758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060848"/>
            <a:ext cx="6547644" cy="4055261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 idx="4294967295"/>
          </p:nvPr>
        </p:nvSpPr>
        <p:spPr>
          <a:xfrm>
            <a:off x="1219200" y="908720"/>
            <a:ext cx="7924800" cy="1080120"/>
          </a:xfrm>
        </p:spPr>
        <p:txBody>
          <a:bodyPr/>
          <a:lstStyle/>
          <a:p>
            <a:r>
              <a:rPr lang="nl-NL" smtClean="0">
                <a:solidFill>
                  <a:schemeClr val="tx1"/>
                </a:solidFill>
              </a:rPr>
              <a:t>TIP 2: Zoek niet alleen naar obstructief vaatlijden 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11515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219200" y="762000"/>
            <a:ext cx="7924800" cy="1143000"/>
          </a:xfrm>
        </p:spPr>
        <p:txBody>
          <a:bodyPr/>
          <a:lstStyle/>
          <a:p>
            <a:r>
              <a:rPr lang="nl-NL" smtClean="0">
                <a:solidFill>
                  <a:schemeClr val="tx1"/>
                </a:solidFill>
              </a:rPr>
              <a:t>TIP 3: Aspecifieke klachten kunnen wél cardiaal zijn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2204864"/>
            <a:ext cx="6505407" cy="36724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33160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827584" y="764704"/>
            <a:ext cx="8136904" cy="1296144"/>
          </a:xfrm>
        </p:spPr>
        <p:txBody>
          <a:bodyPr/>
          <a:lstStyle/>
          <a:p>
            <a:r>
              <a:rPr lang="nl-NL" smtClean="0">
                <a:solidFill>
                  <a:schemeClr val="tx1"/>
                </a:solidFill>
              </a:rPr>
              <a:t>TIP4: Vraag naar roken en zwangerschaps DM en hypertensie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348880"/>
            <a:ext cx="6240212" cy="38164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76051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>
                <a:solidFill>
                  <a:schemeClr val="tx1"/>
                </a:solidFill>
              </a:rPr>
              <a:t>TIP 4a: Meer onderzoek nodig</a:t>
            </a:r>
            <a:endParaRPr lang="nl-NL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328416"/>
            <a:ext cx="6480720" cy="366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62000" y="476672"/>
            <a:ext cx="7924800" cy="1080120"/>
          </a:xfrm>
        </p:spPr>
        <p:txBody>
          <a:bodyPr/>
          <a:lstStyle/>
          <a:p>
            <a:r>
              <a:rPr lang="nl-NL" smtClean="0">
                <a:solidFill>
                  <a:schemeClr val="tx1"/>
                </a:solidFill>
              </a:rPr>
              <a:t>Werkwijze volgens gynae-cardiologie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838200" y="1628800"/>
            <a:ext cx="7693025" cy="445767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smtClean="0"/>
              <a:t>Anamnese,  VG incl</a:t>
            </a:r>
            <a:r>
              <a:rPr lang="nl-NL" smtClean="0"/>
              <a:t>. hormonale status</a:t>
            </a: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r>
              <a:rPr lang="nl-NL" smtClean="0"/>
              <a:t>Risicoprofiel uitgebreid</a:t>
            </a: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ECG</a:t>
            </a:r>
            <a:r>
              <a:rPr lang="nl-NL" smtClean="0"/>
              <a:t>, Bloeddruk, </a:t>
            </a:r>
          </a:p>
          <a:p>
            <a:pPr marL="514350" indent="-514350">
              <a:buFont typeface="+mj-lt"/>
              <a:buAutoNum type="arabicPeriod"/>
            </a:pPr>
            <a:r>
              <a:rPr lang="nl-NL" smtClean="0"/>
              <a:t>Lichamelijk onderzoek, Bloedonderzoek</a:t>
            </a: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Echo cor, </a:t>
            </a:r>
            <a:r>
              <a:rPr lang="nl-NL" smtClean="0"/>
              <a:t>Ergometrie </a:t>
            </a:r>
          </a:p>
          <a:p>
            <a:pPr marL="514350" indent="-514350">
              <a:buFont typeface="+mj-lt"/>
              <a:buAutoNum type="arabicPeriod"/>
            </a:pPr>
            <a:r>
              <a:rPr lang="nl-NL" smtClean="0"/>
              <a:t>Diagnose: medicatie, vervolgonderzoek </a:t>
            </a:r>
            <a:r>
              <a:rPr lang="nl-NL" smtClean="0"/>
              <a:t>adequate behandeling</a:t>
            </a:r>
            <a:endParaRPr lang="nl-NL" smtClean="0"/>
          </a:p>
          <a:p>
            <a:pPr marL="514350" indent="-514350">
              <a:buFont typeface="+mj-lt"/>
              <a:buAutoNum type="arabicPeriod"/>
            </a:pPr>
            <a:r>
              <a:rPr lang="nl-NL" smtClean="0"/>
              <a:t>Meer tijd nodig</a:t>
            </a: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290736"/>
          </a:xfrm>
        </p:spPr>
        <p:txBody>
          <a:bodyPr/>
          <a:lstStyle/>
          <a:p>
            <a:r>
              <a:rPr lang="nl-NL" smtClean="0">
                <a:solidFill>
                  <a:schemeClr val="tx1"/>
                </a:solidFill>
              </a:rPr>
              <a:t>Take home message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5124"/>
            <a:ext cx="3482426" cy="2582800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084031"/>
            <a:ext cx="3481494" cy="196536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124744"/>
            <a:ext cx="3466580" cy="244827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4" y="4084030"/>
            <a:ext cx="3472694" cy="19635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05370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>
                <a:solidFill>
                  <a:srgbClr val="002060"/>
                </a:solidFill>
              </a:rPr>
              <a:t>Meerwaarde vrouwenpoli</a:t>
            </a:r>
            <a:endParaRPr lang="nl-NL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smtClean="0"/>
              <a:t>Vrouwen willen een </a:t>
            </a:r>
            <a:r>
              <a:rPr lang="nl-NL" b="1" smtClean="0"/>
              <a:t>andere</a:t>
            </a:r>
            <a:r>
              <a:rPr lang="nl-NL" smtClean="0"/>
              <a:t> behandeling </a:t>
            </a:r>
            <a:r>
              <a:rPr lang="nl-NL" smtClean="0"/>
              <a:t>als </a:t>
            </a:r>
            <a:r>
              <a:rPr lang="nl-NL" smtClean="0"/>
              <a:t>mannen </a:t>
            </a:r>
            <a:r>
              <a:rPr lang="nl-NL" smtClean="0"/>
              <a:t> én</a:t>
            </a:r>
          </a:p>
          <a:p>
            <a:pPr>
              <a:buNone/>
            </a:pPr>
            <a:r>
              <a:rPr lang="nl-NL" smtClean="0"/>
              <a:t>Vrouwen </a:t>
            </a:r>
            <a:r>
              <a:rPr lang="nl-NL" smtClean="0"/>
              <a:t>willen </a:t>
            </a:r>
            <a:r>
              <a:rPr lang="nl-NL" b="1" smtClean="0"/>
              <a:t>dezelfde</a:t>
            </a:r>
            <a:r>
              <a:rPr lang="nl-NL" smtClean="0"/>
              <a:t> behandeling </a:t>
            </a:r>
            <a:r>
              <a:rPr lang="nl-NL" smtClean="0"/>
              <a:t>als</a:t>
            </a:r>
            <a:r>
              <a:rPr lang="nl-NL" smtClean="0"/>
              <a:t> </a:t>
            </a:r>
            <a:r>
              <a:rPr lang="nl-NL" smtClean="0"/>
              <a:t>mannen </a:t>
            </a:r>
            <a:r>
              <a:rPr lang="nl-NL" smtClean="0"/>
              <a:t>om</a:t>
            </a:r>
            <a:endParaRPr lang="nl-NL" smtClean="0"/>
          </a:p>
          <a:p>
            <a:pPr>
              <a:buNone/>
            </a:pPr>
            <a:r>
              <a:rPr lang="nl-NL" b="1" smtClean="0"/>
              <a:t>hetzelfde</a:t>
            </a:r>
            <a:r>
              <a:rPr lang="nl-NL" smtClean="0"/>
              <a:t> </a:t>
            </a:r>
            <a:r>
              <a:rPr lang="nl-NL" smtClean="0"/>
              <a:t>gezondheidsresultaat te bereiken.</a:t>
            </a:r>
          </a:p>
          <a:p>
            <a:pPr>
              <a:buNone/>
            </a:pPr>
            <a:endParaRPr lang="nl-NL" smtClean="0"/>
          </a:p>
          <a:p>
            <a:pPr>
              <a:buNone/>
            </a:pPr>
            <a:r>
              <a:rPr lang="nl-NL" sz="1200" smtClean="0"/>
              <a:t>Women inc  2013</a:t>
            </a:r>
            <a:endParaRPr lang="nl-NL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Literatuur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340768"/>
            <a:ext cx="7693025" cy="4745707"/>
          </a:xfrm>
        </p:spPr>
        <p:txBody>
          <a:bodyPr/>
          <a:lstStyle/>
          <a:p>
            <a:pPr lvl="0"/>
            <a:r>
              <a:rPr lang="nl-NL" sz="1400" dirty="0" smtClean="0"/>
              <a:t>Maas</a:t>
            </a:r>
            <a:r>
              <a:rPr lang="nl-NL" sz="1400" dirty="0"/>
              <a:t>, </a:t>
            </a:r>
            <a:r>
              <a:rPr lang="nl-NL" sz="1400" dirty="0" smtClean="0"/>
              <a:t>A.H.E.M. </a:t>
            </a:r>
            <a:r>
              <a:rPr lang="nl-NL" sz="1400" dirty="0"/>
              <a:t>en Lagro-Janssen A.L.M</a:t>
            </a:r>
            <a:r>
              <a:rPr lang="nl-NL" sz="1400" dirty="0" smtClean="0"/>
              <a:t>. </a:t>
            </a:r>
            <a:r>
              <a:rPr lang="nl-NL" sz="1400" dirty="0"/>
              <a:t>‘Handboek gynaecardiologie; Vrouwspecifieke cardiologie in de praktijk’. Bohn, Stafleu, van Loghum Houten 2011</a:t>
            </a:r>
          </a:p>
          <a:p>
            <a:r>
              <a:rPr lang="nl-NL" sz="1400" dirty="0" err="1" smtClean="0"/>
              <a:t>Fauser</a:t>
            </a:r>
            <a:r>
              <a:rPr lang="nl-NL" sz="1400" dirty="0" smtClean="0"/>
              <a:t>, B.C.J.M, </a:t>
            </a:r>
            <a:r>
              <a:rPr lang="nl-NL" sz="1400" dirty="0" err="1" smtClean="0"/>
              <a:t>Lagro</a:t>
            </a:r>
            <a:r>
              <a:rPr lang="nl-NL" sz="1400" dirty="0"/>
              <a:t>-Janssen, A.L.M</a:t>
            </a:r>
            <a:r>
              <a:rPr lang="nl-NL" sz="1400" dirty="0" smtClean="0"/>
              <a:t>., </a:t>
            </a:r>
            <a:r>
              <a:rPr lang="nl-NL" sz="1400" dirty="0"/>
              <a:t>Bos, A.M.E. </a:t>
            </a:r>
            <a:r>
              <a:rPr lang="nl-NL" sz="1400" dirty="0" smtClean="0"/>
              <a:t> ‘Handboek vrouwspecifieke geneeskunde’.</a:t>
            </a:r>
            <a:r>
              <a:rPr lang="nl-NL" sz="1400" dirty="0" err="1" smtClean="0"/>
              <a:t>Prelum</a:t>
            </a:r>
            <a:r>
              <a:rPr lang="nl-NL" sz="1400" dirty="0" smtClean="0"/>
              <a:t> Uitgevers 2013</a:t>
            </a:r>
          </a:p>
          <a:p>
            <a:r>
              <a:rPr lang="nl-NL" sz="1400" dirty="0" smtClean="0"/>
              <a:t>Kothawade </a:t>
            </a:r>
            <a:r>
              <a:rPr lang="nl-NL" sz="1400" dirty="0"/>
              <a:t>K, Bairey Merz CN. Microvascular coronary dysfunction </a:t>
            </a:r>
            <a:r>
              <a:rPr lang="nl-NL" sz="1400" dirty="0" smtClean="0"/>
              <a:t>in </a:t>
            </a:r>
            <a:r>
              <a:rPr lang="en-US" sz="1400" dirty="0" smtClean="0"/>
              <a:t>women</a:t>
            </a:r>
            <a:r>
              <a:rPr lang="en-US" sz="1400" dirty="0"/>
              <a:t>: pathophysiology, diagnosis, and management. Curr </a:t>
            </a:r>
            <a:r>
              <a:rPr lang="en-US" sz="1400" dirty="0" smtClean="0"/>
              <a:t>Probl</a:t>
            </a:r>
            <a:r>
              <a:rPr lang="nl-NL" sz="1400" dirty="0" smtClean="0"/>
              <a:t>Cardiol</a:t>
            </a:r>
            <a:r>
              <a:rPr lang="nl-NL" sz="1400" dirty="0"/>
              <a:t>. 2011;36:291-318</a:t>
            </a:r>
            <a:r>
              <a:rPr lang="nl-NL" sz="1400" dirty="0" smtClean="0"/>
              <a:t>.</a:t>
            </a:r>
          </a:p>
          <a:p>
            <a:r>
              <a:rPr lang="nl-NL" sz="1400" dirty="0" smtClean="0"/>
              <a:t>Appelman, Y. en Wittekoek, J. ‘Leidraad </a:t>
            </a:r>
            <a:r>
              <a:rPr lang="nl-NL" sz="1400" dirty="0"/>
              <a:t>cardiovasculair risicomanagement bij </a:t>
            </a:r>
            <a:r>
              <a:rPr lang="nl-NL" sz="1400" dirty="0" smtClean="0"/>
              <a:t>vrouwen’ </a:t>
            </a:r>
            <a:r>
              <a:rPr lang="nl-NL" sz="1400" dirty="0" err="1" smtClean="0"/>
              <a:t>Bohn</a:t>
            </a:r>
            <a:r>
              <a:rPr lang="nl-NL" sz="1400" dirty="0" smtClean="0"/>
              <a:t> </a:t>
            </a:r>
            <a:r>
              <a:rPr lang="nl-NL" sz="1400" dirty="0" err="1" smtClean="0"/>
              <a:t>Stafleu</a:t>
            </a:r>
            <a:r>
              <a:rPr lang="nl-NL" sz="1400" dirty="0" smtClean="0"/>
              <a:t> van </a:t>
            </a:r>
            <a:r>
              <a:rPr lang="nl-NL" sz="1400" dirty="0" err="1" smtClean="0"/>
              <a:t>Loghum</a:t>
            </a:r>
            <a:r>
              <a:rPr lang="nl-NL" sz="1400" dirty="0" smtClean="0"/>
              <a:t> </a:t>
            </a:r>
            <a:r>
              <a:rPr lang="nl-NL" sz="1400" smtClean="0"/>
              <a:t>Houten 2014</a:t>
            </a:r>
          </a:p>
          <a:p>
            <a:r>
              <a:rPr lang="nl-NL" sz="1400" smtClean="0"/>
              <a:t>Vaartjes,C. Koopman I. van Dis, F.L.J. Visseren, M.L. Bots ‘Hart –en vaatziekten in Nederland 2010’ Nederlandse Hartstichting, Den Haag</a:t>
            </a:r>
          </a:p>
          <a:p>
            <a:endParaRPr lang="nl-NL" sz="1400" dirty="0" smtClean="0"/>
          </a:p>
          <a:p>
            <a:endParaRPr lang="nl-NL" sz="14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232162"/>
            <a:ext cx="1186115" cy="1673499"/>
          </a:xfrm>
          <a:prstGeom prst="rect">
            <a:avLst/>
          </a:prstGeom>
        </p:spPr>
      </p:pic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4221088"/>
            <a:ext cx="1152128" cy="168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5307392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924800" cy="1143000"/>
          </a:xfrm>
        </p:spPr>
        <p:txBody>
          <a:bodyPr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2348880"/>
            <a:ext cx="7693025" cy="3724275"/>
          </a:xfrm>
        </p:spPr>
        <p:txBody>
          <a:bodyPr/>
          <a:lstStyle/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r>
              <a:rPr lang="nl-NL" sz="3600" b="1" smtClean="0"/>
              <a:t>VRAGEN</a:t>
            </a:r>
            <a:endParaRPr lang="nl-NL" sz="3600" b="1" dirty="0"/>
          </a:p>
        </p:txBody>
      </p:sp>
    </p:spTree>
    <p:extLst>
      <p:ext uri="{BB962C8B-B14F-4D97-AF65-F5344CB8AC3E}">
        <p14:creationId xmlns="" xmlns:p14="http://schemas.microsoft.com/office/powerpoint/2010/main" val="5219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476672"/>
            <a:ext cx="7924800" cy="864096"/>
          </a:xfrm>
        </p:spPr>
        <p:txBody>
          <a:bodyPr/>
          <a:lstStyle/>
          <a:p>
            <a:r>
              <a:rPr lang="nl-NL" smtClean="0">
                <a:solidFill>
                  <a:schemeClr val="tx1"/>
                </a:solidFill>
              </a:rPr>
              <a:t>Uitgangspunten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700808"/>
            <a:ext cx="7693025" cy="438566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mtClean="0"/>
              <a:t>Man/vrouw </a:t>
            </a:r>
            <a:r>
              <a:rPr lang="nl-NL" dirty="0"/>
              <a:t>verschillen </a:t>
            </a:r>
            <a:r>
              <a:rPr lang="nl-NL" dirty="0" smtClean="0"/>
              <a:t>bij atherosclerose</a:t>
            </a:r>
          </a:p>
          <a:p>
            <a:pPr marL="514350" indent="-514350">
              <a:buFont typeface="+mj-lt"/>
              <a:buAutoNum type="arabicPeriod"/>
            </a:pPr>
            <a:r>
              <a:rPr lang="nl-NL" smtClean="0"/>
              <a:t>De invloed van hormonen op atherosclerose</a:t>
            </a:r>
          </a:p>
          <a:p>
            <a:pPr marL="514350" indent="-514350">
              <a:buFont typeface="+mj-lt"/>
              <a:buAutoNum type="arabicPeriod"/>
            </a:pPr>
            <a:r>
              <a:rPr lang="nl-NL" smtClean="0"/>
              <a:t>Verhoogd </a:t>
            </a:r>
            <a:r>
              <a:rPr lang="nl-NL" dirty="0" smtClean="0"/>
              <a:t>risicoprofiel bij vrouwen voor HVZ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Diagnose moeilijk bij vrouwen </a:t>
            </a:r>
            <a:r>
              <a:rPr lang="nl-NL" smtClean="0"/>
              <a:t>door een aantal oorzaken</a:t>
            </a:r>
          </a:p>
          <a:p>
            <a:pPr marL="514350" indent="-514350">
              <a:buFont typeface="+mj-lt"/>
              <a:buAutoNum type="arabicPeriod"/>
            </a:pPr>
            <a:r>
              <a:rPr lang="nl-NL" smtClean="0"/>
              <a:t>Medicatie en Onderbehandeling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>
                <a:solidFill>
                  <a:srgbClr val="002060"/>
                </a:solidFill>
              </a:rPr>
              <a:t>1. Anamnese: Man/vrouw verschillen bij atherosclerose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060848"/>
            <a:ext cx="7693025" cy="4025627"/>
          </a:xfrm>
        </p:spPr>
        <p:txBody>
          <a:bodyPr/>
          <a:lstStyle/>
          <a:p>
            <a:pPr>
              <a:buNone/>
            </a:pPr>
            <a:r>
              <a:rPr lang="nl-NL" smtClean="0"/>
              <a:t>Maatstaf is mannelijk beeld</a:t>
            </a:r>
          </a:p>
          <a:p>
            <a:r>
              <a:rPr lang="nl-NL" smtClean="0"/>
              <a:t>Mannelijke variant: </a:t>
            </a:r>
          </a:p>
          <a:p>
            <a:pPr>
              <a:buNone/>
            </a:pPr>
            <a:r>
              <a:rPr lang="nl-NL" smtClean="0"/>
              <a:t>-  obstructief vaatlijden</a:t>
            </a:r>
          </a:p>
          <a:p>
            <a:r>
              <a:rPr lang="nl-NL" smtClean="0"/>
              <a:t>Vrouwelijke variant:</a:t>
            </a:r>
          </a:p>
          <a:p>
            <a:pPr>
              <a:buFontTx/>
              <a:buChar char="-"/>
            </a:pPr>
            <a:r>
              <a:rPr lang="nl-NL" smtClean="0"/>
              <a:t>Vóór 65 jaar: diffuus vaatlijden, microvasculair</a:t>
            </a:r>
          </a:p>
          <a:p>
            <a:pPr>
              <a:buFontTx/>
              <a:buChar char="-"/>
            </a:pPr>
            <a:r>
              <a:rPr lang="nl-NL" smtClean="0"/>
              <a:t>Ná 65 jaar: obstructief vaatlijden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219200" y="404664"/>
            <a:ext cx="7924800" cy="792088"/>
          </a:xfrm>
        </p:spPr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smtClean="0"/>
              <a:t/>
            </a:r>
            <a:br>
              <a:rPr lang="nl-NL" smtClean="0"/>
            </a:br>
            <a:r>
              <a:rPr lang="nl-NL" smtClean="0">
                <a:solidFill>
                  <a:srgbClr val="002060"/>
                </a:solidFill>
              </a:rPr>
              <a:t> </a:t>
            </a:r>
            <a:r>
              <a:rPr lang="nl-NL" dirty="0" smtClean="0">
                <a:solidFill>
                  <a:srgbClr val="002060"/>
                </a:solidFill>
              </a:rPr>
              <a:t/>
            </a:r>
            <a:br>
              <a:rPr lang="nl-NL" dirty="0" smtClean="0">
                <a:solidFill>
                  <a:srgbClr val="002060"/>
                </a:solidFill>
              </a:rPr>
            </a:br>
            <a:r>
              <a:rPr lang="nl-NL" dirty="0" smtClean="0">
                <a:solidFill>
                  <a:srgbClr val="002060"/>
                </a:solidFill>
              </a:rPr>
              <a:t>    </a:t>
            </a:r>
            <a:r>
              <a:rPr lang="nl-NL" smtClean="0">
                <a:solidFill>
                  <a:schemeClr val="tx1"/>
                </a:solidFill>
              </a:rPr>
              <a:t>Andere stenoses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5" name="Afbeelding 4" descr="K:\DCIM\101MSDCF\DSC087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281699"/>
            <a:ext cx="3456384" cy="315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316835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/>
          <p:cNvSpPr/>
          <p:nvPr/>
        </p:nvSpPr>
        <p:spPr>
          <a:xfrm>
            <a:off x="971601" y="6089392"/>
            <a:ext cx="79129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100" dirty="0" smtClean="0"/>
              <a:t>Kothawade </a:t>
            </a:r>
            <a:r>
              <a:rPr lang="nl-NL" sz="1100" dirty="0"/>
              <a:t>K, Bairey Merz CN. Microvascular coronary dysfunction in </a:t>
            </a:r>
            <a:r>
              <a:rPr lang="en-US" sz="1100" dirty="0" smtClean="0"/>
              <a:t>women 2011</a:t>
            </a:r>
            <a:endParaRPr lang="nl-NL" sz="1100" dirty="0"/>
          </a:p>
        </p:txBody>
      </p:sp>
      <p:pic>
        <p:nvPicPr>
          <p:cNvPr id="10" name="Afbeelding 9" descr="E:\bloedvat_vaatvernauwing_vaatlijden_detail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53" y="1844824"/>
            <a:ext cx="3279775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722784"/>
          </a:xfrm>
        </p:spPr>
        <p:txBody>
          <a:bodyPr/>
          <a:lstStyle/>
          <a:p>
            <a:r>
              <a:rPr lang="nl-NL" smtClean="0">
                <a:solidFill>
                  <a:schemeClr val="accent4"/>
                </a:solidFill>
              </a:rPr>
              <a:t>Man/vrouw </a:t>
            </a:r>
            <a:r>
              <a:rPr lang="nl-NL" dirty="0" smtClean="0">
                <a:solidFill>
                  <a:schemeClr val="accent4"/>
                </a:solidFill>
              </a:rPr>
              <a:t>verschillen</a:t>
            </a:r>
            <a:endParaRPr lang="nl-NL" dirty="0">
              <a:solidFill>
                <a:schemeClr val="accent4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56792"/>
            <a:ext cx="7693025" cy="4529683"/>
          </a:xfrm>
        </p:spPr>
        <p:txBody>
          <a:bodyPr>
            <a:noAutofit/>
          </a:bodyPr>
          <a:lstStyle/>
          <a:p>
            <a:r>
              <a:rPr lang="nl-NL" sz="2600" smtClean="0"/>
              <a:t>Andere stenoses: </a:t>
            </a:r>
            <a:endParaRPr lang="nl-NL" sz="2600" dirty="0" smtClean="0"/>
          </a:p>
          <a:p>
            <a:pPr lvl="1"/>
            <a:r>
              <a:rPr lang="nl-NL" sz="2600" dirty="0" smtClean="0"/>
              <a:t>Minder obstructief </a:t>
            </a:r>
          </a:p>
          <a:p>
            <a:pPr lvl="1"/>
            <a:r>
              <a:rPr lang="nl-NL" sz="2600" smtClean="0"/>
              <a:t>Vaatspasmen (Prinz Metal)</a:t>
            </a:r>
            <a:endParaRPr lang="nl-NL" sz="2600" dirty="0" smtClean="0"/>
          </a:p>
          <a:p>
            <a:pPr lvl="1"/>
            <a:r>
              <a:rPr lang="nl-NL" sz="2600" dirty="0" smtClean="0"/>
              <a:t>Dysfunctie epitheel in het micro vasculaire </a:t>
            </a:r>
            <a:r>
              <a:rPr lang="nl-NL" sz="2600" smtClean="0"/>
              <a:t>vaatbed (Syndroom X)</a:t>
            </a:r>
            <a:endParaRPr lang="nl-NL" sz="2600" dirty="0" smtClean="0"/>
          </a:p>
          <a:p>
            <a:r>
              <a:rPr lang="nl-NL" sz="2600" smtClean="0"/>
              <a:t>Andere symptomen</a:t>
            </a:r>
          </a:p>
          <a:p>
            <a:endParaRPr lang="nl-NL" sz="26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149080"/>
            <a:ext cx="3672409" cy="20731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ehartenvrouw.files.wordpress.com/2014/05/hartinfarct-herkenn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21675"/>
            <a:ext cx="7776864" cy="6340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76672"/>
            <a:ext cx="7924800" cy="864096"/>
          </a:xfrm>
        </p:spPr>
        <p:txBody>
          <a:bodyPr>
            <a:noAutofit/>
          </a:bodyPr>
          <a:lstStyle/>
          <a:p>
            <a:r>
              <a:rPr lang="nl-NL" smtClean="0">
                <a:solidFill>
                  <a:schemeClr val="tx1"/>
                </a:solidFill>
              </a:rPr>
              <a:t>2. Voorgeschiedenis </a:t>
            </a:r>
            <a:br>
              <a:rPr lang="nl-NL" smtClean="0">
                <a:solidFill>
                  <a:schemeClr val="tx1"/>
                </a:solidFill>
              </a:rPr>
            </a:br>
            <a:r>
              <a:rPr lang="nl-NL" sz="2400" smtClean="0">
                <a:solidFill>
                  <a:schemeClr val="tx1"/>
                </a:solidFill>
              </a:rPr>
              <a:t>inclusief hormonale status</a:t>
            </a: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28800"/>
            <a:ext cx="7693025" cy="4511601"/>
          </a:xfrm>
        </p:spPr>
        <p:txBody>
          <a:bodyPr/>
          <a:lstStyle/>
          <a:p>
            <a:pPr>
              <a:buNone/>
            </a:pPr>
            <a:r>
              <a:rPr lang="nl-NL" smtClean="0"/>
              <a:t>Oestrogeenreceptoren </a:t>
            </a:r>
            <a:r>
              <a:rPr lang="nl-NL" dirty="0" smtClean="0"/>
              <a:t>in de bloedvatwand</a:t>
            </a:r>
          </a:p>
          <a:p>
            <a:r>
              <a:rPr lang="nl-NL" dirty="0" smtClean="0"/>
              <a:t>Vaatverwijdend: verlaagt de bloeddruk</a:t>
            </a:r>
          </a:p>
          <a:p>
            <a:r>
              <a:rPr lang="nl-NL" dirty="0" smtClean="0"/>
              <a:t>Regulerend effect ontstekings-en stollingsfactoren in de vaatwand</a:t>
            </a:r>
          </a:p>
          <a:p>
            <a:r>
              <a:rPr lang="nl-NL" dirty="0" smtClean="0"/>
              <a:t>Verhoogt HDL- cholesterol</a:t>
            </a:r>
          </a:p>
          <a:p>
            <a:pPr marL="0" lvl="0" indent="0">
              <a:buNone/>
            </a:pPr>
            <a:endParaRPr lang="nl-NL" sz="1400" dirty="0" smtClean="0"/>
          </a:p>
          <a:p>
            <a:pPr marL="0" lvl="0" indent="0">
              <a:buNone/>
            </a:pPr>
            <a:endParaRPr lang="nl-NL" sz="1400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5" name="Tijdelijke aanduiding voor inhoud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3768" y="4293096"/>
            <a:ext cx="5040560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a1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Thema1" id="{8E7CB996-7CD2-4110-A514-825761DBFE4C}" vid="{2A32B466-717D-4BEE-8F9D-E8A7095DD443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5638</TotalTime>
  <Words>1015</Words>
  <Application>Microsoft Office PowerPoint</Application>
  <PresentationFormat>Diavoorstelling (4:3)</PresentationFormat>
  <Paragraphs>196</Paragraphs>
  <Slides>33</Slides>
  <Notes>12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4" baseType="lpstr">
      <vt:lpstr>Thema1</vt:lpstr>
      <vt:lpstr>VROUWENPOLI Verschil en meerwaarde</vt:lpstr>
      <vt:lpstr>Vrouwspecifiek spreekuur</vt:lpstr>
      <vt:lpstr>Werkwijze volgens gynae-cardiologie</vt:lpstr>
      <vt:lpstr>Uitgangspunten</vt:lpstr>
      <vt:lpstr>1. Anamnese: Man/vrouw verschillen bij atherosclerose</vt:lpstr>
      <vt:lpstr>        Andere stenoses</vt:lpstr>
      <vt:lpstr>Man/vrouw verschillen</vt:lpstr>
      <vt:lpstr>Dia 8</vt:lpstr>
      <vt:lpstr>2. Voorgeschiedenis  inclusief hormonale status</vt:lpstr>
      <vt:lpstr>Dia 10</vt:lpstr>
      <vt:lpstr>Menopauze</vt:lpstr>
      <vt:lpstr>Overgangssymptomen/klachten</vt:lpstr>
      <vt:lpstr>3. Risicofactoren Verhoogd risicoprofiel HVZ</vt:lpstr>
      <vt:lpstr>Obstetrische factoren</vt:lpstr>
      <vt:lpstr>Roken</vt:lpstr>
      <vt:lpstr>4. Moeilijke diagnose</vt:lpstr>
      <vt:lpstr>Communicatie</vt:lpstr>
      <vt:lpstr>Diagnostiek</vt:lpstr>
      <vt:lpstr>5. Medicatie: meer bijwerkingen </vt:lpstr>
      <vt:lpstr>Verschil in farmacokinetiek</vt:lpstr>
      <vt:lpstr>Medicatie</vt:lpstr>
      <vt:lpstr>Onderbehandeld</vt:lpstr>
      <vt:lpstr>Aandachtspunten</vt:lpstr>
      <vt:lpstr>Waar kun je zelf aan denken?</vt:lpstr>
      <vt:lpstr>TIP 1: Vraag naar de menopauze </vt:lpstr>
      <vt:lpstr>TIP 2: Zoek niet alleen naar obstructief vaatlijden </vt:lpstr>
      <vt:lpstr>TIP 3: Aspecifieke klachten kunnen wél cardiaal zijn</vt:lpstr>
      <vt:lpstr>TIP4: Vraag naar roken en zwangerschaps DM en hypertensie</vt:lpstr>
      <vt:lpstr>TIP 4a: Meer onderzoek nodig</vt:lpstr>
      <vt:lpstr>Take home message</vt:lpstr>
      <vt:lpstr>Meerwaarde vrouwenpoli</vt:lpstr>
      <vt:lpstr>Literatuur </vt:lpstr>
      <vt:lpstr>Dia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VROUWENHART</dc:title>
  <dc:creator>J. Compagne</dc:creator>
  <cp:lastModifiedBy>Compagne</cp:lastModifiedBy>
  <cp:revision>350</cp:revision>
  <cp:lastPrinted>2014-10-08T12:52:05Z</cp:lastPrinted>
  <dcterms:created xsi:type="dcterms:W3CDTF">2014-01-06T09:02:32Z</dcterms:created>
  <dcterms:modified xsi:type="dcterms:W3CDTF">2015-09-14T07:37:28Z</dcterms:modified>
</cp:coreProperties>
</file>